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4"/>
    <p:sldMasterId id="2147483690" r:id="rId5"/>
    <p:sldMasterId id="214748369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</p:sldIdLst>
  <p:sldSz cy="5143500" cx="9144000"/>
  <p:notesSz cx="6858000" cy="9144000"/>
  <p:embeddedFontLst>
    <p:embeddedFont>
      <p:font typeface="Lexend"/>
      <p:regular r:id="rId65"/>
      <p:bold r:id="rId66"/>
    </p:embeddedFont>
    <p:embeddedFont>
      <p:font typeface="Roboto Mono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0" Type="http://schemas.openxmlformats.org/officeDocument/2006/relationships/font" Target="fonts/RobotoMono-boldItalic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font" Target="fonts/Lexend-bold.fntdata"/><Relationship Id="rId21" Type="http://schemas.openxmlformats.org/officeDocument/2006/relationships/slide" Target="slides/slide14.xml"/><Relationship Id="rId65" Type="http://schemas.openxmlformats.org/officeDocument/2006/relationships/font" Target="fonts/Lexend-regular.fntdata"/><Relationship Id="rId24" Type="http://schemas.openxmlformats.org/officeDocument/2006/relationships/slide" Target="slides/slide17.xml"/><Relationship Id="rId68" Type="http://schemas.openxmlformats.org/officeDocument/2006/relationships/font" Target="fonts/RobotoMono-bold.fntdata"/><Relationship Id="rId23" Type="http://schemas.openxmlformats.org/officeDocument/2006/relationships/slide" Target="slides/slide16.xml"/><Relationship Id="rId67" Type="http://schemas.openxmlformats.org/officeDocument/2006/relationships/font" Target="fonts/RobotoMono-regular.fntdata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RobotoMono-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8dce56654e_2_196:notes"/>
          <p:cNvSpPr/>
          <p:nvPr>
            <p:ph idx="2" type="sldImg"/>
          </p:nvPr>
        </p:nvSpPr>
        <p:spPr>
          <a:xfrm>
            <a:off x="1143225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38dce56654e_2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9afbafb9b7_3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9afbafb9b7_3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8dce56654e_4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8dce56654e_4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8dce56654e_4_485:notes"/>
          <p:cNvSpPr/>
          <p:nvPr>
            <p:ph idx="2" type="sldImg"/>
          </p:nvPr>
        </p:nvSpPr>
        <p:spPr>
          <a:xfrm>
            <a:off x="1143225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38dce56654e_4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8dce56654e_4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1" name="Google Shape;311;g38dce56654e_4_4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8dce56654e_4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8dce56654e_4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8dce56654e_4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6" name="Google Shape;326;g38dce56654e_4_5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8dce56654e_4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8dce56654e_4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8dce56654e_4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8dce56654e_4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94e8611ceb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7" name="Google Shape;347;g394e8611ceb_1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94e8611ceb_1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94e8611ceb_1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8dce56654e_2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1" name="Google Shape;231;g38dce56654e_2_381:notes"/>
          <p:cNvSpPr/>
          <p:nvPr>
            <p:ph idx="2" type="sldImg"/>
          </p:nvPr>
        </p:nvSpPr>
        <p:spPr>
          <a:xfrm>
            <a:off x="1143225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94e8611ceb_1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2" name="Google Shape;362;g394e8611ceb_1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94e8611ceb_1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94e8611ceb_1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94e8611ceb_1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94e8611ceb_1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9af5adb53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3" name="Google Shape;383;g39af5adb53b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951e99e0d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951e99e0d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951e99e0d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5" name="Google Shape;395;g3951e99e0da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9afbafb9b7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9afbafb9b7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9af5adb53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9af5adb53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9af5adb53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9af5adb53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9af5adb53b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9af5adb53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8dce56654e_2_477:notes"/>
          <p:cNvSpPr/>
          <p:nvPr>
            <p:ph idx="2" type="sldImg"/>
          </p:nvPr>
        </p:nvSpPr>
        <p:spPr>
          <a:xfrm>
            <a:off x="1143225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38dce56654e_2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9afbafb9b7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9afbafb9b7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9afbafb9b7_3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9afbafb9b7_3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9b322255c3_0_0:notes"/>
          <p:cNvSpPr/>
          <p:nvPr>
            <p:ph idx="2" type="sldImg"/>
          </p:nvPr>
        </p:nvSpPr>
        <p:spPr>
          <a:xfrm>
            <a:off x="1143225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39b322255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9b322255c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8" name="Google Shape;448;g39b322255c3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9b322255c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6" name="Google Shape;456;g39b322255c3_0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9b322255c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9b322255c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9b322255c3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9b322255c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9b322255c3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9b322255c3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9b322255c3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9b322255c3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94fe247f2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1" name="Google Shape;491;g394fe247f2c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8dce56654e_4_0:notes"/>
          <p:cNvSpPr/>
          <p:nvPr>
            <p:ph idx="2" type="sldImg"/>
          </p:nvPr>
        </p:nvSpPr>
        <p:spPr>
          <a:xfrm>
            <a:off x="1143225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38dce56654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94fe247f2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9" name="Google Shape;499;g394fe247f2c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94fe247f2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8" name="Google Shape;508;g394fe247f2c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94fe247f2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6" name="Google Shape;516;g394fe247f2c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94fe247f2c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394fe247f2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94fe247f2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94fe247f2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94fe247f2c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94fe247f2c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94fe247f2c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94fe247f2c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9b9c98b7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1" name="Google Shape;551;g39b9c98b76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9b9c98b76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9b9c98b76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9b9c98b76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39b9c98b76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8dce56654e_4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4" name="Google Shape;254;g38dce56654e_4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9b9c98b76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9b9c98b76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9b9c98b76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9b9c98b76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9b9c98b76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9b9c98b76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951bf2eb37_0_0:notes"/>
          <p:cNvSpPr/>
          <p:nvPr>
            <p:ph idx="2" type="sldImg"/>
          </p:nvPr>
        </p:nvSpPr>
        <p:spPr>
          <a:xfrm>
            <a:off x="1143225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g3951bf2eb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97dac998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8" name="Google Shape;598;g397dac9989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97dac9989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4" name="Google Shape;604;g397dac99897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951bf2eb37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0" name="Google Shape;610;g3951bf2eb37_1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951bf2eb37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6" name="Google Shape;616;g3951bf2eb37_1_110:notes"/>
          <p:cNvSpPr/>
          <p:nvPr>
            <p:ph idx="2" type="sldImg"/>
          </p:nvPr>
        </p:nvSpPr>
        <p:spPr>
          <a:xfrm>
            <a:off x="1143225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8dce56654e_4_197:notes"/>
          <p:cNvSpPr/>
          <p:nvPr>
            <p:ph idx="2" type="sldImg"/>
          </p:nvPr>
        </p:nvSpPr>
        <p:spPr>
          <a:xfrm>
            <a:off x="1143225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38dce56654e_4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8dce56654e_4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2" name="Google Shape;272;g38dce56654e_4_1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8dce56654e_4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9" name="Google Shape;279;g38dce56654e_4_3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9acd43e6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9acd43e6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3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Black">
  <p:cSld name="CUSTOM_2_1">
    <p:bg>
      <p:bgPr>
        <a:solidFill>
          <a:schemeClr val="dk2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292668" y="461991"/>
            <a:ext cx="84708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Lexend"/>
              <a:buNone/>
              <a:defRPr b="1" sz="2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292678" y="1418119"/>
            <a:ext cx="84708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1115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1115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1115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1115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1115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1115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1115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1115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pic>
        <p:nvPicPr>
          <p:cNvPr id="57" name="Google Shape;57;p14" title="2025-10-11-15-07-2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108" y="4770806"/>
            <a:ext cx="1273994" cy="25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/>
          <p:nvPr/>
        </p:nvSpPr>
        <p:spPr>
          <a:xfrm>
            <a:off x="0" y="-1"/>
            <a:ext cx="9144000" cy="4683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0" name="Google Shape;60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34561" y="1070000"/>
            <a:ext cx="2542585" cy="254258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5"/>
          <p:cNvSpPr txBox="1"/>
          <p:nvPr>
            <p:ph type="ctrTitle"/>
          </p:nvPr>
        </p:nvSpPr>
        <p:spPr>
          <a:xfrm>
            <a:off x="944626" y="1242319"/>
            <a:ext cx="6858000" cy="13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944626" y="2701538"/>
            <a:ext cx="48963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63" name="Google Shape;6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7080" y="2236465"/>
            <a:ext cx="1614109" cy="174629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>
            <p:ph idx="2" type="subTitle"/>
          </p:nvPr>
        </p:nvSpPr>
        <p:spPr>
          <a:xfrm>
            <a:off x="944626" y="3451988"/>
            <a:ext cx="48963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" type="obj">
  <p:cSld name="OBJEC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/>
          <p:nvPr/>
        </p:nvSpPr>
        <p:spPr>
          <a:xfrm>
            <a:off x="0" y="0"/>
            <a:ext cx="9144000" cy="6465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" name="Google Shape;67;p16"/>
          <p:cNvSpPr txBox="1"/>
          <p:nvPr>
            <p:ph type="title"/>
          </p:nvPr>
        </p:nvSpPr>
        <p:spPr>
          <a:xfrm>
            <a:off x="292668" y="119016"/>
            <a:ext cx="84708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exend"/>
              <a:buNone/>
              <a:defRPr b="1" sz="2100">
                <a:latin typeface="Lexend"/>
                <a:ea typeface="Lexend"/>
                <a:cs typeface="Lexend"/>
                <a:sym typeface="Lexe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92678" y="1058081"/>
            <a:ext cx="84708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1pPr>
            <a:lvl2pPr indent="-31115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2pPr>
            <a:lvl3pPr indent="-31115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3pPr>
            <a:lvl4pPr indent="-31115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4pPr>
            <a:lvl5pPr indent="-31115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5pPr>
            <a:lvl6pPr indent="-31115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6pPr>
            <a:lvl7pPr indent="-31115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7pPr>
            <a:lvl8pPr indent="-31115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8pPr>
            <a:lvl9pPr indent="-31115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">
  <p:cSld name="OBJECT_2">
    <p:bg>
      <p:bgPr>
        <a:solidFill>
          <a:schemeClr val="lt2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/>
          <p:nvPr/>
        </p:nvSpPr>
        <p:spPr>
          <a:xfrm>
            <a:off x="4128655" y="658091"/>
            <a:ext cx="4779900" cy="399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1" name="Google Shape;7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30045" y="292721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4494100" y="1005319"/>
            <a:ext cx="41067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1" sz="2400"/>
            </a:lvl1pPr>
            <a:lvl2pPr indent="-38100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•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indent="-38100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•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indent="-3810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•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indent="-3810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•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indent="-3810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•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indent="-38100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•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indent="-38100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•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indent="-38100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•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2" type="body"/>
          </p:nvPr>
        </p:nvSpPr>
        <p:spPr>
          <a:xfrm>
            <a:off x="4494100" y="1479202"/>
            <a:ext cx="41067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4290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4290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429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429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429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4290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4290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4290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3" type="body"/>
          </p:nvPr>
        </p:nvSpPr>
        <p:spPr>
          <a:xfrm>
            <a:off x="4494101" y="2185519"/>
            <a:ext cx="4106700" cy="21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1115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1115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1115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1115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1115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1115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1115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1115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type="ctrTitle"/>
          </p:nvPr>
        </p:nvSpPr>
        <p:spPr>
          <a:xfrm>
            <a:off x="539309" y="658088"/>
            <a:ext cx="35892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ex">
  <p:cSld name="CUSTOM">
    <p:bg>
      <p:bgPr>
        <a:solidFill>
          <a:schemeClr val="lt2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/>
          <p:nvPr/>
        </p:nvSpPr>
        <p:spPr>
          <a:xfrm>
            <a:off x="665897" y="1065431"/>
            <a:ext cx="8242800" cy="358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8" name="Google Shape;7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30045" y="840397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8"/>
          <p:cNvSpPr txBox="1"/>
          <p:nvPr>
            <p:ph type="ctrTitle"/>
          </p:nvPr>
        </p:nvSpPr>
        <p:spPr>
          <a:xfrm>
            <a:off x="569925" y="441413"/>
            <a:ext cx="68580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gun Gothic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1082987" y="1352006"/>
            <a:ext cx="7147200" cy="30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349250" lvl="0" marL="457200" algn="l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1pPr>
            <a:lvl2pPr indent="-349250" lvl="1" marL="9144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2pPr>
            <a:lvl3pPr indent="-349250" lvl="2" marL="13716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3pPr>
            <a:lvl4pPr indent="-349250" lvl="3" marL="18288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4pPr>
            <a:lvl5pPr indent="-349250" lvl="4" marL="22860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5pPr>
            <a:lvl6pPr indent="-349250" lvl="5" marL="27432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6pPr>
            <a:lvl7pPr indent="-349250" lvl="6" marL="32004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7pPr>
            <a:lvl8pPr indent="-349250" lvl="7" marL="36576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8pPr>
            <a:lvl9pPr indent="-349250" lvl="8" marL="41148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CUSTOM_1">
    <p:bg>
      <p:bgPr>
        <a:solidFill>
          <a:schemeClr val="lt2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/>
          <p:nvPr/>
        </p:nvSpPr>
        <p:spPr>
          <a:xfrm rot="10800000">
            <a:off x="0" y="0"/>
            <a:ext cx="9147187" cy="1954538"/>
          </a:xfrm>
          <a:prstGeom prst="flowChartManualInpu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3" name="Google Shape;83;p19"/>
          <p:cNvSpPr/>
          <p:nvPr/>
        </p:nvSpPr>
        <p:spPr>
          <a:xfrm>
            <a:off x="665907" y="1065953"/>
            <a:ext cx="6968100" cy="301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4" name="Google Shape;84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97796" y="3048244"/>
            <a:ext cx="1351888" cy="1351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089" y="1564255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 txBox="1"/>
          <p:nvPr>
            <p:ph type="title"/>
          </p:nvPr>
        </p:nvSpPr>
        <p:spPr>
          <a:xfrm>
            <a:off x="1317002" y="1811456"/>
            <a:ext cx="56658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CUSTOM_1_1">
    <p:bg>
      <p:bgPr>
        <a:solidFill>
          <a:schemeClr val="lt2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/>
          <p:nvPr/>
        </p:nvSpPr>
        <p:spPr>
          <a:xfrm rot="10800000">
            <a:off x="0" y="0"/>
            <a:ext cx="9147187" cy="1954538"/>
          </a:xfrm>
          <a:prstGeom prst="flowChartManualInpu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9" name="Google Shape;89;p20"/>
          <p:cNvSpPr/>
          <p:nvPr/>
        </p:nvSpPr>
        <p:spPr>
          <a:xfrm>
            <a:off x="665907" y="1065953"/>
            <a:ext cx="6968100" cy="301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0" name="Google Shape;9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2322" y="2031487"/>
            <a:ext cx="207148" cy="2207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9266" y="3026372"/>
            <a:ext cx="1737095" cy="144701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0"/>
          <p:cNvSpPr txBox="1"/>
          <p:nvPr>
            <p:ph type="title"/>
          </p:nvPr>
        </p:nvSpPr>
        <p:spPr>
          <a:xfrm>
            <a:off x="1317002" y="1811456"/>
            <a:ext cx="56658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">
  <p:cSld name="OBJECT_1">
    <p:bg>
      <p:bgPr>
        <a:solidFill>
          <a:schemeClr val="lt2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/>
          <p:nvPr>
            <p:ph type="title"/>
          </p:nvPr>
        </p:nvSpPr>
        <p:spPr>
          <a:xfrm>
            <a:off x="652717" y="792169"/>
            <a:ext cx="82428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95" name="Google Shape;95;p21"/>
          <p:cNvSpPr/>
          <p:nvPr/>
        </p:nvSpPr>
        <p:spPr>
          <a:xfrm>
            <a:off x="665906" y="1636607"/>
            <a:ext cx="8242800" cy="301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6" name="Google Shape;96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1"/>
          <p:cNvSpPr txBox="1"/>
          <p:nvPr>
            <p:ph idx="1" type="body"/>
          </p:nvPr>
        </p:nvSpPr>
        <p:spPr>
          <a:xfrm>
            <a:off x="1079050" y="1957575"/>
            <a:ext cx="7416300" cy="20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323850" lvl="0" marL="457200" algn="r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1pPr>
            <a:lvl2pPr indent="-323850" lvl="1" marL="9144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2pPr>
            <a:lvl3pPr indent="-323850" lvl="2" marL="13716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3pPr>
            <a:lvl4pPr indent="-323850" lvl="3" marL="18288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4pPr>
            <a:lvl5pPr indent="-323850" lvl="4" marL="22860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5pPr>
            <a:lvl6pPr indent="-323850" lvl="5" marL="27432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6pPr>
            <a:lvl7pPr indent="-323850" lvl="6" marL="32004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7pPr>
            <a:lvl8pPr indent="-323850" lvl="7" marL="36576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8pPr>
            <a:lvl9pPr indent="-323850" lvl="8" marL="41148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98" name="Google Shape;98;p21"/>
          <p:cNvSpPr txBox="1"/>
          <p:nvPr>
            <p:ph idx="2" type="body"/>
          </p:nvPr>
        </p:nvSpPr>
        <p:spPr>
          <a:xfrm>
            <a:off x="1079069" y="4075500"/>
            <a:ext cx="74163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304800" lvl="0" marL="457200" algn="r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04800" lvl="1" marL="9144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04800" lvl="2" marL="13716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04800" lvl="3" marL="18288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04800" lvl="4" marL="22860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04800" lvl="5" marL="27432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04800" lvl="6" marL="32004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04800" lvl="7" marL="36576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04800" lvl="8" marL="41148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OBJECT_1_1">
    <p:bg>
      <p:bgPr>
        <a:solidFill>
          <a:schemeClr val="lt2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/>
          <p:nvPr/>
        </p:nvSpPr>
        <p:spPr>
          <a:xfrm>
            <a:off x="919337" y="1809325"/>
            <a:ext cx="7336200" cy="2044500"/>
          </a:xfrm>
          <a:prstGeom prst="rect">
            <a:avLst/>
          </a:prstGeom>
          <a:solidFill>
            <a:srgbClr val="B3C5C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101;p22"/>
          <p:cNvSpPr/>
          <p:nvPr/>
        </p:nvSpPr>
        <p:spPr>
          <a:xfrm>
            <a:off x="805037" y="1695025"/>
            <a:ext cx="7336200" cy="204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" name="Google Shape;102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1452" y="1613512"/>
            <a:ext cx="207148" cy="220720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"/>
          <p:cNvSpPr txBox="1"/>
          <p:nvPr>
            <p:ph type="title"/>
          </p:nvPr>
        </p:nvSpPr>
        <p:spPr>
          <a:xfrm>
            <a:off x="652717" y="792169"/>
            <a:ext cx="76026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9pPr>
          </a:lstStyle>
          <a:p/>
        </p:txBody>
      </p:sp>
      <p:sp>
        <p:nvSpPr>
          <p:cNvPr id="104" name="Google Shape;104;p22"/>
          <p:cNvSpPr txBox="1"/>
          <p:nvPr>
            <p:ph idx="1" type="body"/>
          </p:nvPr>
        </p:nvSpPr>
        <p:spPr>
          <a:xfrm>
            <a:off x="1082987" y="1849369"/>
            <a:ext cx="6780300" cy="17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1pPr>
            <a:lvl2pPr indent="-31115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2pPr>
            <a:lvl3pPr indent="-31115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3pPr>
            <a:lvl4pPr indent="-31115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4pPr>
            <a:lvl5pPr indent="-31115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5pPr>
            <a:lvl6pPr indent="-31115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6pPr>
            <a:lvl7pPr indent="-31115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7pPr>
            <a:lvl8pPr indent="-31115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8pPr>
            <a:lvl9pPr indent="-31115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">
  <p:cSld name="OBJECT_1_2">
    <p:bg>
      <p:bgPr>
        <a:solidFill>
          <a:schemeClr val="lt2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/>
          <p:nvPr/>
        </p:nvSpPr>
        <p:spPr>
          <a:xfrm>
            <a:off x="729675" y="1702425"/>
            <a:ext cx="7057200" cy="301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107;p23"/>
          <p:cNvSpPr/>
          <p:nvPr/>
        </p:nvSpPr>
        <p:spPr>
          <a:xfrm>
            <a:off x="6854513" y="1522128"/>
            <a:ext cx="1046400" cy="996900"/>
          </a:xfrm>
          <a:prstGeom prst="rect">
            <a:avLst/>
          </a:prstGeom>
          <a:solidFill>
            <a:srgbClr val="B3C5C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" name="Google Shape;108;p23"/>
          <p:cNvSpPr/>
          <p:nvPr/>
        </p:nvSpPr>
        <p:spPr>
          <a:xfrm>
            <a:off x="7072819" y="1343272"/>
            <a:ext cx="1046400" cy="996900"/>
          </a:xfrm>
          <a:prstGeom prst="rect">
            <a:avLst/>
          </a:prstGeom>
          <a:solidFill>
            <a:srgbClr val="396D7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9" name="Google Shape;109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832" y="4067625"/>
            <a:ext cx="672434" cy="64636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3"/>
          <p:cNvSpPr txBox="1"/>
          <p:nvPr>
            <p:ph type="ctrTitle"/>
          </p:nvPr>
        </p:nvSpPr>
        <p:spPr>
          <a:xfrm>
            <a:off x="729678" y="682894"/>
            <a:ext cx="57561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algun Gothic"/>
              <a:buNone/>
              <a:defRPr sz="3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1" name="Google Shape;111;p23"/>
          <p:cNvSpPr txBox="1"/>
          <p:nvPr>
            <p:ph idx="1" type="subTitle"/>
          </p:nvPr>
        </p:nvSpPr>
        <p:spPr>
          <a:xfrm>
            <a:off x="729678" y="1143000"/>
            <a:ext cx="57561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2" name="Google Shape;112;p23"/>
          <p:cNvSpPr txBox="1"/>
          <p:nvPr>
            <p:ph idx="2" type="body"/>
          </p:nvPr>
        </p:nvSpPr>
        <p:spPr>
          <a:xfrm>
            <a:off x="1020125" y="1953825"/>
            <a:ext cx="64761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1pPr>
            <a:lvl2pPr indent="-31115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2pPr>
            <a:lvl3pPr indent="-31115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3pPr>
            <a:lvl4pPr indent="-31115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4pPr>
            <a:lvl5pPr indent="-31115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5pPr>
            <a:lvl6pPr indent="-31115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6pPr>
            <a:lvl7pPr indent="-31115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7pPr>
            <a:lvl8pPr indent="-31115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8pPr>
            <a:lvl9pPr indent="-31115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">
  <p:cSld name="OBJECT_1_2_1">
    <p:bg>
      <p:bgPr>
        <a:solidFill>
          <a:schemeClr val="dk2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/>
          <p:nvPr>
            <p:ph idx="1" type="body"/>
          </p:nvPr>
        </p:nvSpPr>
        <p:spPr>
          <a:xfrm>
            <a:off x="407886" y="470703"/>
            <a:ext cx="8328300" cy="42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0480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0480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048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048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048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30480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30480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30480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pic>
        <p:nvPicPr>
          <p:cNvPr id="115" name="Google Shape;115;p24" title="2025-10-11-15-07-2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108" y="4770806"/>
            <a:ext cx="1273994" cy="25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 1">
  <p:cSld name="OBJECT_1_1_2">
    <p:bg>
      <p:bgPr>
        <a:solidFill>
          <a:schemeClr val="lt2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3908856" cy="51429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5"/>
          <p:cNvSpPr/>
          <p:nvPr/>
        </p:nvSpPr>
        <p:spPr>
          <a:xfrm>
            <a:off x="3768437" y="1702416"/>
            <a:ext cx="5140200" cy="301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" name="Google Shape;119;p25"/>
          <p:cNvSpPr txBox="1"/>
          <p:nvPr>
            <p:ph type="ctrTitle"/>
          </p:nvPr>
        </p:nvSpPr>
        <p:spPr>
          <a:xfrm>
            <a:off x="4465585" y="682894"/>
            <a:ext cx="44430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algun Gothic"/>
              <a:buNone/>
              <a:defRPr sz="3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5"/>
          <p:cNvSpPr txBox="1"/>
          <p:nvPr>
            <p:ph idx="1" type="subTitle"/>
          </p:nvPr>
        </p:nvSpPr>
        <p:spPr>
          <a:xfrm>
            <a:off x="4465585" y="1143000"/>
            <a:ext cx="44430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 2">
  <p:cSld name="OBJECT_1_1_2_1">
    <p:bg>
      <p:bgPr>
        <a:solidFill>
          <a:schemeClr val="lt2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35141" y="0"/>
            <a:ext cx="3908856" cy="514299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6"/>
          <p:cNvSpPr/>
          <p:nvPr/>
        </p:nvSpPr>
        <p:spPr>
          <a:xfrm>
            <a:off x="235553" y="1702416"/>
            <a:ext cx="5140200" cy="301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" name="Google Shape;124;p26"/>
          <p:cNvSpPr txBox="1"/>
          <p:nvPr>
            <p:ph type="ctrTitle"/>
          </p:nvPr>
        </p:nvSpPr>
        <p:spPr>
          <a:xfrm>
            <a:off x="235552" y="682894"/>
            <a:ext cx="44430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algun Gothic"/>
              <a:buNone/>
              <a:defRPr sz="37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5" name="Google Shape;125;p26"/>
          <p:cNvSpPr txBox="1"/>
          <p:nvPr>
            <p:ph idx="1" type="subTitle"/>
          </p:nvPr>
        </p:nvSpPr>
        <p:spPr>
          <a:xfrm>
            <a:off x="235552" y="1143000"/>
            <a:ext cx="44430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lvl="0" algn="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1pPr>
            <a:lvl2pPr lvl="1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3pPr>
            <a:lvl4pPr lvl="3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">
  <p:cSld name="OBJECT_1_1_1">
    <p:bg>
      <p:bgPr>
        <a:solidFill>
          <a:schemeClr val="lt2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7"/>
          <p:cNvSpPr/>
          <p:nvPr/>
        </p:nvSpPr>
        <p:spPr>
          <a:xfrm rot="10800000">
            <a:off x="0" y="0"/>
            <a:ext cx="9147187" cy="1954538"/>
          </a:xfrm>
          <a:prstGeom prst="flowChartManualInpu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8" name="Google Shape;128;p27"/>
          <p:cNvSpPr/>
          <p:nvPr/>
        </p:nvSpPr>
        <p:spPr>
          <a:xfrm>
            <a:off x="919346" y="1541011"/>
            <a:ext cx="7336200" cy="2561100"/>
          </a:xfrm>
          <a:prstGeom prst="rect">
            <a:avLst/>
          </a:prstGeom>
          <a:solidFill>
            <a:srgbClr val="B3C5C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p27"/>
          <p:cNvSpPr/>
          <p:nvPr/>
        </p:nvSpPr>
        <p:spPr>
          <a:xfrm>
            <a:off x="805046" y="1422151"/>
            <a:ext cx="7336200" cy="256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0" name="Google Shape;130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1452" y="1849368"/>
            <a:ext cx="207148" cy="220720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7"/>
          <p:cNvSpPr txBox="1"/>
          <p:nvPr>
            <p:ph type="title"/>
          </p:nvPr>
        </p:nvSpPr>
        <p:spPr>
          <a:xfrm>
            <a:off x="1640164" y="1942463"/>
            <a:ext cx="56658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White">
  <p:cSld name="CUSTOM_2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8"/>
          <p:cNvSpPr txBox="1"/>
          <p:nvPr>
            <p:ph type="title"/>
          </p:nvPr>
        </p:nvSpPr>
        <p:spPr>
          <a:xfrm>
            <a:off x="292668" y="461991"/>
            <a:ext cx="84708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exend"/>
              <a:buNone/>
              <a:defRPr b="1" sz="2700">
                <a:latin typeface="Lexend"/>
                <a:ea typeface="Lexend"/>
                <a:cs typeface="Lexend"/>
                <a:sym typeface="Lexe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9pPr>
          </a:lstStyle>
          <a:p/>
        </p:txBody>
      </p:sp>
      <p:sp>
        <p:nvSpPr>
          <p:cNvPr id="134" name="Google Shape;134;p28"/>
          <p:cNvSpPr txBox="1"/>
          <p:nvPr>
            <p:ph idx="1" type="body"/>
          </p:nvPr>
        </p:nvSpPr>
        <p:spPr>
          <a:xfrm>
            <a:off x="292678" y="1418119"/>
            <a:ext cx="84708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1pPr>
            <a:lvl2pPr indent="-31115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2pPr>
            <a:lvl3pPr indent="-31115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3pPr>
            <a:lvl4pPr indent="-31115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4pPr>
            <a:lvl5pPr indent="-31115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5pPr>
            <a:lvl6pPr indent="-31115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6pPr>
            <a:lvl7pPr indent="-31115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7pPr>
            <a:lvl8pPr indent="-31115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8pPr>
            <a:lvl9pPr indent="-31115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Black">
  <p:cSld name="CUSTOM_2_1">
    <p:bg>
      <p:bgPr>
        <a:solidFill>
          <a:schemeClr val="dk2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92668" y="461991"/>
            <a:ext cx="84708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Lexend"/>
              <a:buNone/>
              <a:defRPr b="1" sz="2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body"/>
          </p:nvPr>
        </p:nvSpPr>
        <p:spPr>
          <a:xfrm>
            <a:off x="292678" y="1418119"/>
            <a:ext cx="84708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1115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1115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1115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1115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1115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1115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1115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1115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42" name="Google Shape;142;p30"/>
          <p:cNvSpPr/>
          <p:nvPr/>
        </p:nvSpPr>
        <p:spPr>
          <a:xfrm>
            <a:off x="81404" y="4763063"/>
            <a:ext cx="1461900" cy="282300"/>
          </a:xfrm>
          <a:prstGeom prst="rect">
            <a:avLst/>
          </a:prstGeom>
          <a:solidFill>
            <a:srgbClr val="1A1A1C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43" name="Google Shape;143;p30" title="2025-10-11-15-07-2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408" y="4789619"/>
            <a:ext cx="1232671" cy="244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/>
          <p:nvPr/>
        </p:nvSpPr>
        <p:spPr>
          <a:xfrm>
            <a:off x="0" y="-1"/>
            <a:ext cx="9144000" cy="4683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6" name="Google Shape;14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34561" y="1070000"/>
            <a:ext cx="2542585" cy="254258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1"/>
          <p:cNvSpPr txBox="1"/>
          <p:nvPr>
            <p:ph type="ctrTitle"/>
          </p:nvPr>
        </p:nvSpPr>
        <p:spPr>
          <a:xfrm>
            <a:off x="944626" y="1242319"/>
            <a:ext cx="6858000" cy="13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48" name="Google Shape;148;p31"/>
          <p:cNvSpPr txBox="1"/>
          <p:nvPr>
            <p:ph idx="1" type="subTitle"/>
          </p:nvPr>
        </p:nvSpPr>
        <p:spPr>
          <a:xfrm>
            <a:off x="944626" y="2701538"/>
            <a:ext cx="48963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149" name="Google Shape;14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7080" y="2236465"/>
            <a:ext cx="1614109" cy="174629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1"/>
          <p:cNvSpPr txBox="1"/>
          <p:nvPr>
            <p:ph idx="2" type="subTitle"/>
          </p:nvPr>
        </p:nvSpPr>
        <p:spPr>
          <a:xfrm>
            <a:off x="944626" y="3451988"/>
            <a:ext cx="48963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" type="obj">
  <p:cSld name="OBJEC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/>
          <p:nvPr/>
        </p:nvSpPr>
        <p:spPr>
          <a:xfrm>
            <a:off x="0" y="0"/>
            <a:ext cx="9144000" cy="6465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p32"/>
          <p:cNvSpPr txBox="1"/>
          <p:nvPr>
            <p:ph type="title"/>
          </p:nvPr>
        </p:nvSpPr>
        <p:spPr>
          <a:xfrm>
            <a:off x="292668" y="119016"/>
            <a:ext cx="84708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exend"/>
              <a:buNone/>
              <a:defRPr b="1" sz="2100">
                <a:latin typeface="Lexend"/>
                <a:ea typeface="Lexend"/>
                <a:cs typeface="Lexend"/>
                <a:sym typeface="Lexe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54" name="Google Shape;154;p32"/>
          <p:cNvSpPr txBox="1"/>
          <p:nvPr>
            <p:ph idx="1" type="body"/>
          </p:nvPr>
        </p:nvSpPr>
        <p:spPr>
          <a:xfrm>
            <a:off x="292678" y="1058081"/>
            <a:ext cx="84708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1pPr>
            <a:lvl2pPr indent="-31115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2pPr>
            <a:lvl3pPr indent="-31115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3pPr>
            <a:lvl4pPr indent="-31115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4pPr>
            <a:lvl5pPr indent="-31115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5pPr>
            <a:lvl6pPr indent="-31115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6pPr>
            <a:lvl7pPr indent="-31115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7pPr>
            <a:lvl8pPr indent="-31115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8pPr>
            <a:lvl9pPr indent="-31115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">
  <p:cSld name="OBJECT_2">
    <p:bg>
      <p:bgPr>
        <a:solidFill>
          <a:schemeClr val="lt2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/>
          <p:nvPr/>
        </p:nvSpPr>
        <p:spPr>
          <a:xfrm>
            <a:off x="4128655" y="658091"/>
            <a:ext cx="4779900" cy="399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7" name="Google Shape;157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30045" y="292721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3"/>
          <p:cNvSpPr txBox="1"/>
          <p:nvPr>
            <p:ph idx="1" type="body"/>
          </p:nvPr>
        </p:nvSpPr>
        <p:spPr>
          <a:xfrm>
            <a:off x="4494100" y="1005319"/>
            <a:ext cx="41067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1" sz="2400"/>
            </a:lvl1pPr>
            <a:lvl2pPr indent="-38100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•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indent="-38100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•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indent="-3810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•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indent="-3810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•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indent="-3810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•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indent="-38100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•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indent="-38100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•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indent="-38100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•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59" name="Google Shape;159;p33"/>
          <p:cNvSpPr txBox="1"/>
          <p:nvPr>
            <p:ph idx="2" type="body"/>
          </p:nvPr>
        </p:nvSpPr>
        <p:spPr>
          <a:xfrm>
            <a:off x="4494100" y="1479202"/>
            <a:ext cx="41067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4290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4290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429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429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429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4290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4290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4290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60" name="Google Shape;160;p33"/>
          <p:cNvSpPr txBox="1"/>
          <p:nvPr>
            <p:ph idx="3" type="body"/>
          </p:nvPr>
        </p:nvSpPr>
        <p:spPr>
          <a:xfrm>
            <a:off x="4494101" y="2185519"/>
            <a:ext cx="4106700" cy="21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1115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1115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1115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1115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1115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1115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1115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1115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61" name="Google Shape;161;p33"/>
          <p:cNvSpPr txBox="1"/>
          <p:nvPr>
            <p:ph type="ctrTitle"/>
          </p:nvPr>
        </p:nvSpPr>
        <p:spPr>
          <a:xfrm>
            <a:off x="539309" y="658088"/>
            <a:ext cx="35892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ex">
  <p:cSld name="CUSTOM">
    <p:bg>
      <p:bgPr>
        <a:solidFill>
          <a:schemeClr val="lt2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/>
          <p:nvPr/>
        </p:nvSpPr>
        <p:spPr>
          <a:xfrm>
            <a:off x="665897" y="1065431"/>
            <a:ext cx="8242800" cy="358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4" name="Google Shape;164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30045" y="840397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4"/>
          <p:cNvSpPr txBox="1"/>
          <p:nvPr>
            <p:ph type="ctrTitle"/>
          </p:nvPr>
        </p:nvSpPr>
        <p:spPr>
          <a:xfrm>
            <a:off x="569925" y="441413"/>
            <a:ext cx="68580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gun Gothic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66" name="Google Shape;166;p34"/>
          <p:cNvSpPr txBox="1"/>
          <p:nvPr>
            <p:ph idx="1" type="body"/>
          </p:nvPr>
        </p:nvSpPr>
        <p:spPr>
          <a:xfrm>
            <a:off x="1082987" y="1352006"/>
            <a:ext cx="7147200" cy="30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349250" lvl="0" marL="457200" algn="l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1pPr>
            <a:lvl2pPr indent="-349250" lvl="1" marL="9144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2pPr>
            <a:lvl3pPr indent="-349250" lvl="2" marL="13716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3pPr>
            <a:lvl4pPr indent="-349250" lvl="3" marL="18288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4pPr>
            <a:lvl5pPr indent="-349250" lvl="4" marL="22860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5pPr>
            <a:lvl6pPr indent="-349250" lvl="5" marL="27432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6pPr>
            <a:lvl7pPr indent="-349250" lvl="6" marL="32004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7pPr>
            <a:lvl8pPr indent="-349250" lvl="7" marL="36576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8pPr>
            <a:lvl9pPr indent="-349250" lvl="8" marL="41148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CUSTOM_1">
    <p:bg>
      <p:bgPr>
        <a:solidFill>
          <a:schemeClr val="lt2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5"/>
          <p:cNvSpPr/>
          <p:nvPr/>
        </p:nvSpPr>
        <p:spPr>
          <a:xfrm rot="10800000">
            <a:off x="0" y="0"/>
            <a:ext cx="9147187" cy="1954538"/>
          </a:xfrm>
          <a:prstGeom prst="flowChartManualInpu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9" name="Google Shape;169;p35"/>
          <p:cNvSpPr/>
          <p:nvPr/>
        </p:nvSpPr>
        <p:spPr>
          <a:xfrm>
            <a:off x="665907" y="1065953"/>
            <a:ext cx="6968100" cy="301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0" name="Google Shape;170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97796" y="3048244"/>
            <a:ext cx="1351888" cy="1351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089" y="1564255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5"/>
          <p:cNvSpPr txBox="1"/>
          <p:nvPr>
            <p:ph type="title"/>
          </p:nvPr>
        </p:nvSpPr>
        <p:spPr>
          <a:xfrm>
            <a:off x="1317002" y="1811456"/>
            <a:ext cx="56658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CUSTOM_1_1">
    <p:bg>
      <p:bgPr>
        <a:solidFill>
          <a:schemeClr val="lt2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/>
          <p:nvPr/>
        </p:nvSpPr>
        <p:spPr>
          <a:xfrm rot="10800000">
            <a:off x="0" y="0"/>
            <a:ext cx="9147187" cy="1954538"/>
          </a:xfrm>
          <a:prstGeom prst="flowChartManualInpu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5" name="Google Shape;175;p36"/>
          <p:cNvSpPr/>
          <p:nvPr/>
        </p:nvSpPr>
        <p:spPr>
          <a:xfrm>
            <a:off x="665907" y="1065953"/>
            <a:ext cx="6968100" cy="301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6" name="Google Shape;176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2322" y="2031487"/>
            <a:ext cx="207148" cy="2207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9266" y="3026372"/>
            <a:ext cx="1737095" cy="144701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6"/>
          <p:cNvSpPr txBox="1"/>
          <p:nvPr>
            <p:ph type="title"/>
          </p:nvPr>
        </p:nvSpPr>
        <p:spPr>
          <a:xfrm>
            <a:off x="1317002" y="1811456"/>
            <a:ext cx="56658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">
  <p:cSld name="OBJECT_1">
    <p:bg>
      <p:bgPr>
        <a:solidFill>
          <a:schemeClr val="lt2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7"/>
          <p:cNvSpPr txBox="1"/>
          <p:nvPr>
            <p:ph type="title"/>
          </p:nvPr>
        </p:nvSpPr>
        <p:spPr>
          <a:xfrm>
            <a:off x="652717" y="792169"/>
            <a:ext cx="82428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81" name="Google Shape;181;p37"/>
          <p:cNvSpPr/>
          <p:nvPr/>
        </p:nvSpPr>
        <p:spPr>
          <a:xfrm>
            <a:off x="665906" y="1636607"/>
            <a:ext cx="8242800" cy="301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2" name="Google Shape;182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7"/>
          <p:cNvSpPr txBox="1"/>
          <p:nvPr>
            <p:ph idx="1" type="body"/>
          </p:nvPr>
        </p:nvSpPr>
        <p:spPr>
          <a:xfrm>
            <a:off x="1079050" y="1957575"/>
            <a:ext cx="7416300" cy="20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323850" lvl="0" marL="457200" algn="r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1pPr>
            <a:lvl2pPr indent="-323850" lvl="1" marL="9144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2pPr>
            <a:lvl3pPr indent="-323850" lvl="2" marL="13716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3pPr>
            <a:lvl4pPr indent="-323850" lvl="3" marL="18288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4pPr>
            <a:lvl5pPr indent="-323850" lvl="4" marL="22860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5pPr>
            <a:lvl6pPr indent="-323850" lvl="5" marL="27432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6pPr>
            <a:lvl7pPr indent="-323850" lvl="6" marL="32004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7pPr>
            <a:lvl8pPr indent="-323850" lvl="7" marL="36576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8pPr>
            <a:lvl9pPr indent="-323850" lvl="8" marL="41148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84" name="Google Shape;184;p37"/>
          <p:cNvSpPr txBox="1"/>
          <p:nvPr>
            <p:ph idx="2" type="body"/>
          </p:nvPr>
        </p:nvSpPr>
        <p:spPr>
          <a:xfrm>
            <a:off x="1079069" y="4075500"/>
            <a:ext cx="74163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304800" lvl="0" marL="457200" algn="r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04800" lvl="1" marL="9144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04800" lvl="2" marL="13716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04800" lvl="3" marL="18288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04800" lvl="4" marL="22860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04800" lvl="5" marL="27432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04800" lvl="6" marL="32004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04800" lvl="7" marL="36576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04800" lvl="8" marL="41148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OBJECT_1_1">
    <p:bg>
      <p:bgPr>
        <a:solidFill>
          <a:schemeClr val="lt2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8"/>
          <p:cNvSpPr/>
          <p:nvPr/>
        </p:nvSpPr>
        <p:spPr>
          <a:xfrm>
            <a:off x="919337" y="1809325"/>
            <a:ext cx="7336200" cy="2044500"/>
          </a:xfrm>
          <a:prstGeom prst="rect">
            <a:avLst/>
          </a:prstGeom>
          <a:solidFill>
            <a:srgbClr val="B3C5C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" name="Google Shape;187;p38"/>
          <p:cNvSpPr/>
          <p:nvPr/>
        </p:nvSpPr>
        <p:spPr>
          <a:xfrm>
            <a:off x="805037" y="1695025"/>
            <a:ext cx="7336200" cy="204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8" name="Google Shape;188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1452" y="1613512"/>
            <a:ext cx="207148" cy="2207202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8"/>
          <p:cNvSpPr txBox="1"/>
          <p:nvPr>
            <p:ph type="title"/>
          </p:nvPr>
        </p:nvSpPr>
        <p:spPr>
          <a:xfrm>
            <a:off x="652717" y="792169"/>
            <a:ext cx="76026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9pPr>
          </a:lstStyle>
          <a:p/>
        </p:txBody>
      </p:sp>
      <p:sp>
        <p:nvSpPr>
          <p:cNvPr id="190" name="Google Shape;190;p38"/>
          <p:cNvSpPr txBox="1"/>
          <p:nvPr>
            <p:ph idx="1" type="body"/>
          </p:nvPr>
        </p:nvSpPr>
        <p:spPr>
          <a:xfrm>
            <a:off x="1082987" y="1849369"/>
            <a:ext cx="6780300" cy="17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1pPr>
            <a:lvl2pPr indent="-31115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2pPr>
            <a:lvl3pPr indent="-31115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3pPr>
            <a:lvl4pPr indent="-31115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4pPr>
            <a:lvl5pPr indent="-31115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5pPr>
            <a:lvl6pPr indent="-31115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6pPr>
            <a:lvl7pPr indent="-31115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7pPr>
            <a:lvl8pPr indent="-31115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8pPr>
            <a:lvl9pPr indent="-31115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">
  <p:cSld name="OBJECT_1_2">
    <p:bg>
      <p:bgPr>
        <a:solidFill>
          <a:schemeClr val="lt2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9"/>
          <p:cNvSpPr/>
          <p:nvPr/>
        </p:nvSpPr>
        <p:spPr>
          <a:xfrm>
            <a:off x="729675" y="1702425"/>
            <a:ext cx="7057200" cy="301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" name="Google Shape;193;p39"/>
          <p:cNvSpPr/>
          <p:nvPr/>
        </p:nvSpPr>
        <p:spPr>
          <a:xfrm>
            <a:off x="6854513" y="1522128"/>
            <a:ext cx="1046400" cy="996900"/>
          </a:xfrm>
          <a:prstGeom prst="rect">
            <a:avLst/>
          </a:prstGeom>
          <a:solidFill>
            <a:srgbClr val="B3C5C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39"/>
          <p:cNvSpPr/>
          <p:nvPr/>
        </p:nvSpPr>
        <p:spPr>
          <a:xfrm>
            <a:off x="7072819" y="1343272"/>
            <a:ext cx="1046400" cy="996900"/>
          </a:xfrm>
          <a:prstGeom prst="rect">
            <a:avLst/>
          </a:prstGeom>
          <a:solidFill>
            <a:srgbClr val="396D7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5" name="Google Shape;195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832" y="4067625"/>
            <a:ext cx="672434" cy="64636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9"/>
          <p:cNvSpPr txBox="1"/>
          <p:nvPr>
            <p:ph type="ctrTitle"/>
          </p:nvPr>
        </p:nvSpPr>
        <p:spPr>
          <a:xfrm>
            <a:off x="729678" y="682894"/>
            <a:ext cx="57561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algun Gothic"/>
              <a:buNone/>
              <a:defRPr sz="3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7" name="Google Shape;197;p39"/>
          <p:cNvSpPr txBox="1"/>
          <p:nvPr>
            <p:ph idx="1" type="subTitle"/>
          </p:nvPr>
        </p:nvSpPr>
        <p:spPr>
          <a:xfrm>
            <a:off x="729678" y="1143000"/>
            <a:ext cx="57561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8" name="Google Shape;198;p39"/>
          <p:cNvSpPr txBox="1"/>
          <p:nvPr>
            <p:ph idx="2" type="body"/>
          </p:nvPr>
        </p:nvSpPr>
        <p:spPr>
          <a:xfrm>
            <a:off x="1020125" y="1953825"/>
            <a:ext cx="64761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1pPr>
            <a:lvl2pPr indent="-31115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2pPr>
            <a:lvl3pPr indent="-31115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3pPr>
            <a:lvl4pPr indent="-31115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4pPr>
            <a:lvl5pPr indent="-31115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5pPr>
            <a:lvl6pPr indent="-31115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6pPr>
            <a:lvl7pPr indent="-31115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7pPr>
            <a:lvl8pPr indent="-31115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8pPr>
            <a:lvl9pPr indent="-31115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">
  <p:cSld name="OBJECT_1_2_1">
    <p:bg>
      <p:bgPr>
        <a:solidFill>
          <a:schemeClr val="dk2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0"/>
          <p:cNvSpPr txBox="1"/>
          <p:nvPr>
            <p:ph idx="1" type="body"/>
          </p:nvPr>
        </p:nvSpPr>
        <p:spPr>
          <a:xfrm>
            <a:off x="407886" y="470703"/>
            <a:ext cx="8328300" cy="42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0480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0480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048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048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048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30480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30480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30480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201" name="Google Shape;201;p40"/>
          <p:cNvSpPr/>
          <p:nvPr/>
        </p:nvSpPr>
        <p:spPr>
          <a:xfrm>
            <a:off x="81404" y="4763063"/>
            <a:ext cx="1461900" cy="282300"/>
          </a:xfrm>
          <a:prstGeom prst="rect">
            <a:avLst/>
          </a:prstGeom>
          <a:solidFill>
            <a:srgbClr val="1A1A1C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02" name="Google Shape;202;p40" title="2025-10-11-15-07-2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408" y="4789619"/>
            <a:ext cx="1232671" cy="244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 1">
  <p:cSld name="OBJECT_1_1_2">
    <p:bg>
      <p:bgPr>
        <a:solidFill>
          <a:schemeClr val="lt2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3908856" cy="5142994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1"/>
          <p:cNvSpPr/>
          <p:nvPr/>
        </p:nvSpPr>
        <p:spPr>
          <a:xfrm>
            <a:off x="3768437" y="1702416"/>
            <a:ext cx="5140200" cy="301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6" name="Google Shape;206;p41"/>
          <p:cNvSpPr txBox="1"/>
          <p:nvPr>
            <p:ph type="ctrTitle"/>
          </p:nvPr>
        </p:nvSpPr>
        <p:spPr>
          <a:xfrm>
            <a:off x="4465585" y="682894"/>
            <a:ext cx="44430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algun Gothic"/>
              <a:buNone/>
              <a:defRPr sz="3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7" name="Google Shape;207;p41"/>
          <p:cNvSpPr txBox="1"/>
          <p:nvPr>
            <p:ph idx="1" type="subTitle"/>
          </p:nvPr>
        </p:nvSpPr>
        <p:spPr>
          <a:xfrm>
            <a:off x="4465585" y="1143000"/>
            <a:ext cx="44430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 2">
  <p:cSld name="OBJECT_1_1_2_1">
    <p:bg>
      <p:bgPr>
        <a:solidFill>
          <a:schemeClr val="lt2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35141" y="0"/>
            <a:ext cx="3908856" cy="51429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42"/>
          <p:cNvSpPr/>
          <p:nvPr/>
        </p:nvSpPr>
        <p:spPr>
          <a:xfrm>
            <a:off x="235553" y="1702416"/>
            <a:ext cx="5140200" cy="301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1" name="Google Shape;211;p42"/>
          <p:cNvSpPr txBox="1"/>
          <p:nvPr>
            <p:ph type="ctrTitle"/>
          </p:nvPr>
        </p:nvSpPr>
        <p:spPr>
          <a:xfrm>
            <a:off x="235552" y="682894"/>
            <a:ext cx="44430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algun Gothic"/>
              <a:buNone/>
              <a:defRPr sz="37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12" name="Google Shape;212;p42"/>
          <p:cNvSpPr txBox="1"/>
          <p:nvPr>
            <p:ph idx="1" type="subTitle"/>
          </p:nvPr>
        </p:nvSpPr>
        <p:spPr>
          <a:xfrm>
            <a:off x="235552" y="1143000"/>
            <a:ext cx="44430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lvl="0" algn="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1pPr>
            <a:lvl2pPr lvl="1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3pPr>
            <a:lvl4pPr lvl="3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">
  <p:cSld name="OBJECT_1_1_1">
    <p:bg>
      <p:bgPr>
        <a:solidFill>
          <a:schemeClr val="lt2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3"/>
          <p:cNvSpPr/>
          <p:nvPr/>
        </p:nvSpPr>
        <p:spPr>
          <a:xfrm rot="10800000">
            <a:off x="0" y="0"/>
            <a:ext cx="9147187" cy="1954538"/>
          </a:xfrm>
          <a:prstGeom prst="flowChartManualInpu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5" name="Google Shape;215;p43"/>
          <p:cNvSpPr/>
          <p:nvPr/>
        </p:nvSpPr>
        <p:spPr>
          <a:xfrm>
            <a:off x="919346" y="1541011"/>
            <a:ext cx="7336200" cy="2561100"/>
          </a:xfrm>
          <a:prstGeom prst="rect">
            <a:avLst/>
          </a:prstGeom>
          <a:solidFill>
            <a:srgbClr val="B3C5C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6" name="Google Shape;216;p43"/>
          <p:cNvSpPr/>
          <p:nvPr/>
        </p:nvSpPr>
        <p:spPr>
          <a:xfrm>
            <a:off x="805046" y="1422151"/>
            <a:ext cx="7336200" cy="256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7" name="Google Shape;217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1452" y="1849368"/>
            <a:ext cx="207148" cy="2207202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3"/>
          <p:cNvSpPr txBox="1"/>
          <p:nvPr>
            <p:ph type="title"/>
          </p:nvPr>
        </p:nvSpPr>
        <p:spPr>
          <a:xfrm>
            <a:off x="1640164" y="1942463"/>
            <a:ext cx="56658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White">
  <p:cSld name="CUSTOM_2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4"/>
          <p:cNvSpPr txBox="1"/>
          <p:nvPr>
            <p:ph type="title"/>
          </p:nvPr>
        </p:nvSpPr>
        <p:spPr>
          <a:xfrm>
            <a:off x="292668" y="461991"/>
            <a:ext cx="84708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exend"/>
              <a:buNone/>
              <a:defRPr b="1" sz="2700">
                <a:latin typeface="Lexend"/>
                <a:ea typeface="Lexend"/>
                <a:cs typeface="Lexend"/>
                <a:sym typeface="Lexe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9pPr>
          </a:lstStyle>
          <a:p/>
        </p:txBody>
      </p:sp>
      <p:sp>
        <p:nvSpPr>
          <p:cNvPr id="221" name="Google Shape;221;p44"/>
          <p:cNvSpPr txBox="1"/>
          <p:nvPr>
            <p:ph idx="1" type="body"/>
          </p:nvPr>
        </p:nvSpPr>
        <p:spPr>
          <a:xfrm>
            <a:off x="292678" y="1418119"/>
            <a:ext cx="84708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1pPr>
            <a:lvl2pPr indent="-31115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2pPr>
            <a:lvl3pPr indent="-31115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3pPr>
            <a:lvl4pPr indent="-31115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4pPr>
            <a:lvl5pPr indent="-31115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5pPr>
            <a:lvl6pPr indent="-31115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6pPr>
            <a:lvl7pPr indent="-31115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7pPr>
            <a:lvl8pPr indent="-31115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8pPr>
            <a:lvl9pPr indent="-31115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7.xml"/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39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92668" y="461991"/>
            <a:ext cx="84708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exend"/>
              <a:buNone/>
              <a:defRPr b="1" i="0" sz="27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92677" y="1418119"/>
            <a:ext cx="84708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1150" lvl="0" marL="457200" marR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1115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111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1115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1115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1115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1115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1115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1115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pic>
        <p:nvPicPr>
          <p:cNvPr id="53" name="Google Shape;53;p13" title="GopherCon Korea 2025 LOGO - Line (1).png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91997" y="4758600"/>
            <a:ext cx="1371617" cy="27190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9"/>
          <p:cNvSpPr txBox="1"/>
          <p:nvPr>
            <p:ph type="title"/>
          </p:nvPr>
        </p:nvSpPr>
        <p:spPr>
          <a:xfrm>
            <a:off x="292668" y="461991"/>
            <a:ext cx="84708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exend"/>
              <a:buNone/>
              <a:defRPr b="1" i="0" sz="27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9"/>
          <p:cNvSpPr txBox="1"/>
          <p:nvPr>
            <p:ph idx="1" type="body"/>
          </p:nvPr>
        </p:nvSpPr>
        <p:spPr>
          <a:xfrm>
            <a:off x="292677" y="1418119"/>
            <a:ext cx="84708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1150" lvl="0" marL="457200" marR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1115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111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1115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1115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1115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1115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1115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1115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pic>
        <p:nvPicPr>
          <p:cNvPr id="138" name="Google Shape;138;p29" title="GopherCon Korea 2025 LOGO - Line (1).png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91997" y="4758600"/>
            <a:ext cx="1371617" cy="27190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andantan" TargetMode="External"/><Relationship Id="rId4" Type="http://schemas.openxmlformats.org/officeDocument/2006/relationships/image" Target="../media/image42.jpg"/><Relationship Id="rId5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Relationship Id="rId4" Type="http://schemas.openxmlformats.org/officeDocument/2006/relationships/image" Target="../media/image4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.png"/><Relationship Id="rId4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.png"/><Relationship Id="rId4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.png"/><Relationship Id="rId4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0.png"/><Relationship Id="rId4" Type="http://schemas.openxmlformats.org/officeDocument/2006/relationships/image" Target="../media/image3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57.xml"/><Relationship Id="rId3" Type="http://schemas.openxmlformats.org/officeDocument/2006/relationships/hyperlink" Target="mailto:kyubin2892@gmail.com" TargetMode="External"/><Relationship Id="rId4" Type="http://schemas.openxmlformats.org/officeDocument/2006/relationships/hyperlink" Target="https://github.com/andantan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5"/>
          <p:cNvSpPr txBox="1"/>
          <p:nvPr>
            <p:ph type="ctrTitle"/>
          </p:nvPr>
        </p:nvSpPr>
        <p:spPr>
          <a:xfrm>
            <a:off x="944626" y="684788"/>
            <a:ext cx="6222000" cy="11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lang="ko" sz="2500">
                <a:solidFill>
                  <a:schemeClr val="dk1"/>
                </a:solidFill>
              </a:rPr>
              <a:t>Go로 밑바닥부터 맨 땅에 헤딩하며 만드는 P2P 블록체인 네트워크</a:t>
            </a:r>
            <a:endParaRPr/>
          </a:p>
        </p:txBody>
      </p:sp>
      <p:sp>
        <p:nvSpPr>
          <p:cNvPr id="227" name="Google Shape;227;p45"/>
          <p:cNvSpPr txBox="1"/>
          <p:nvPr>
            <p:ph idx="1" type="subTitle"/>
          </p:nvPr>
        </p:nvSpPr>
        <p:spPr>
          <a:xfrm>
            <a:off x="944625" y="2272950"/>
            <a:ext cx="44637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2400"/>
              <a:buNone/>
            </a:pPr>
            <a:r>
              <a:rPr lang="ko" sz="1900"/>
              <a:t>삽질과 교훈: Actor 모델로 완성하는 탈중앙 네트워크의 동시성</a:t>
            </a:r>
            <a:endParaRPr sz="1900"/>
          </a:p>
        </p:txBody>
      </p:sp>
      <p:sp>
        <p:nvSpPr>
          <p:cNvPr id="228" name="Google Shape;228;p45"/>
          <p:cNvSpPr txBox="1"/>
          <p:nvPr>
            <p:ph idx="2" type="subTitle"/>
          </p:nvPr>
        </p:nvSpPr>
        <p:spPr>
          <a:xfrm>
            <a:off x="944626" y="3451988"/>
            <a:ext cx="8457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</a:pPr>
            <a:r>
              <a:rPr lang="ko"/>
              <a:t>전규빈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4"/>
          <p:cNvSpPr txBox="1"/>
          <p:nvPr>
            <p:ph type="title"/>
          </p:nvPr>
        </p:nvSpPr>
        <p:spPr>
          <a:xfrm>
            <a:off x="394108" y="299675"/>
            <a:ext cx="58806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/>
              <a:t>Actor model</a:t>
            </a:r>
            <a:endParaRPr/>
          </a:p>
        </p:txBody>
      </p:sp>
      <p:pic>
        <p:nvPicPr>
          <p:cNvPr id="295" name="Google Shape;295;p54" title="[Gopher] Actor Diagram 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3125"/>
            <a:ext cx="8839200" cy="3453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5"/>
          <p:cNvSpPr txBox="1"/>
          <p:nvPr/>
        </p:nvSpPr>
        <p:spPr>
          <a:xfrm>
            <a:off x="4841313" y="397925"/>
            <a:ext cx="3701100" cy="27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main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actor </a:t>
            </a: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NewActor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actor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Start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go func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actor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Send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"Hello, Gopher!"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actor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Send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"How are you?"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actor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Send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"Goodbye!"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}()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for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report </a:t>
            </a: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range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actor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outgoing 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fmt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report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7BAAF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1" name="Google Shape;301;p55"/>
          <p:cNvSpPr txBox="1"/>
          <p:nvPr/>
        </p:nvSpPr>
        <p:spPr>
          <a:xfrm>
            <a:off x="601438" y="397925"/>
            <a:ext cx="4053300" cy="3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Actor</a:t>
            </a: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struct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mailBox  </a:t>
            </a: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chan string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outgoing </a:t>
            </a: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chan string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액터의 동작: 고루틴(Goroutine)으로 메시지 처리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a </a:t>
            </a: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Actor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Start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go func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for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msg </a:t>
            </a: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range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mailBox 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// 받은 메시지를 처리하고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fmt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msg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// outgoing 채널로 결과를 보낸다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a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outgoing </a:t>
            </a: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&lt;-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 "처리 완료!"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}()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액터와의 소통: 채널(MailBox)에 메시지를 보냄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a </a:t>
            </a: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Actor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Send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msg</a:t>
            </a: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string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a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mailBox </a:t>
            </a: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&lt;-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msg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2" name="Google Shape;302;p55"/>
          <p:cNvSpPr txBox="1"/>
          <p:nvPr/>
        </p:nvSpPr>
        <p:spPr>
          <a:xfrm>
            <a:off x="4841475" y="3141425"/>
            <a:ext cx="3701100" cy="14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➜  go run 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actor.go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Hello, Gopher!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How are you?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처리 완료!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Goodbye!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처리 완료!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처리 완료!</a:t>
            </a:r>
            <a:endParaRPr sz="11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6"/>
          <p:cNvSpPr txBox="1"/>
          <p:nvPr>
            <p:ph type="title"/>
          </p:nvPr>
        </p:nvSpPr>
        <p:spPr>
          <a:xfrm>
            <a:off x="1478025" y="1319462"/>
            <a:ext cx="6022200" cy="13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ko" sz="3500"/>
              <a:t>신뢰의 첫 단추</a:t>
            </a:r>
            <a:br>
              <a:rPr lang="ko" sz="3500"/>
            </a:br>
            <a:r>
              <a:rPr b="0" lang="ko" sz="1800">
                <a:solidFill>
                  <a:schemeClr val="dk1"/>
                </a:solidFill>
              </a:rPr>
              <a:t>P2P 연결</a:t>
            </a:r>
            <a:endParaRPr sz="3500"/>
          </a:p>
        </p:txBody>
      </p:sp>
      <p:sp>
        <p:nvSpPr>
          <p:cNvPr id="308" name="Google Shape;308;p56"/>
          <p:cNvSpPr txBox="1"/>
          <p:nvPr/>
        </p:nvSpPr>
        <p:spPr>
          <a:xfrm>
            <a:off x="1478025" y="2748675"/>
            <a:ext cx="4545000" cy="10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exend"/>
              <a:buChar char="●"/>
            </a:pPr>
            <a:r>
              <a:rPr lang="ko" sz="1900">
                <a:latin typeface="Lexend"/>
                <a:ea typeface="Lexend"/>
                <a:cs typeface="Lexend"/>
                <a:sym typeface="Lexend"/>
              </a:rPr>
              <a:t>그래서, 누구세요…?</a:t>
            </a:r>
            <a:endParaRPr sz="1900">
              <a:latin typeface="Lexend"/>
              <a:ea typeface="Lexend"/>
              <a:cs typeface="Lexend"/>
              <a:sym typeface="Lexen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exend"/>
              <a:buChar char="●"/>
            </a:pPr>
            <a:r>
              <a:rPr lang="ko" sz="1900">
                <a:latin typeface="Lexend"/>
                <a:ea typeface="Lexend"/>
                <a:cs typeface="Lexend"/>
                <a:sym typeface="Lexend"/>
              </a:rPr>
              <a:t>어 뭐야? 너 아까 왔었잖아?</a:t>
            </a:r>
            <a:endParaRPr sz="1900">
              <a:latin typeface="Lexend"/>
              <a:ea typeface="Lexend"/>
              <a:cs typeface="Lexend"/>
              <a:sym typeface="Lexen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exend"/>
              <a:buChar char="●"/>
            </a:pPr>
            <a:r>
              <a:rPr lang="ko" sz="1900">
                <a:latin typeface="Lexend"/>
                <a:ea typeface="Lexend"/>
                <a:cs typeface="Lexend"/>
                <a:sym typeface="Lexend"/>
              </a:rPr>
              <a:t>전문가에게 맡기세요.</a:t>
            </a:r>
            <a:endParaRPr sz="1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7"/>
          <p:cNvSpPr txBox="1"/>
          <p:nvPr>
            <p:ph idx="1" type="body"/>
          </p:nvPr>
        </p:nvSpPr>
        <p:spPr>
          <a:xfrm>
            <a:off x="679900" y="1635000"/>
            <a:ext cx="8223300" cy="30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목표: </a:t>
            </a:r>
            <a:r>
              <a:rPr lang="ko" sz="1800"/>
              <a:t>새로운 연결 요청이 들어오면 어떻게 고유 신원을 확인할 것인가?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상황: 중앙 서버 없이 IP 주소만 보고 서로 연결을 시도하는 P2P 네트워크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문제: 연결 정보 net.Conn은 진짜 신원이 아니다.</a:t>
            </a:r>
            <a:br>
              <a:rPr lang="ko" sz="1800"/>
            </a:br>
            <a:r>
              <a:rPr lang="ko" sz="1800"/>
              <a:t>1. 연결을 요청한 노드 입장에서는 상대방의 유일한 신원은 IP, Port</a:t>
            </a:r>
            <a:br>
              <a:rPr lang="ko" sz="1800"/>
            </a:br>
            <a:r>
              <a:rPr lang="ko" sz="1800"/>
              <a:t>2. 연결을 받는 노드는 상대방의 IP와 매번 바뀌는 임시 포트로 신원을 인식</a:t>
            </a:r>
            <a:endParaRPr sz="1800"/>
          </a:p>
        </p:txBody>
      </p:sp>
      <p:pic>
        <p:nvPicPr>
          <p:cNvPr id="314" name="Google Shape;31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7"/>
          <p:cNvSpPr txBox="1"/>
          <p:nvPr>
            <p:ph type="title"/>
          </p:nvPr>
        </p:nvSpPr>
        <p:spPr>
          <a:xfrm>
            <a:off x="571100" y="419725"/>
            <a:ext cx="5405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3000"/>
              <a:t>P2P </a:t>
            </a:r>
            <a:r>
              <a:rPr lang="ko" sz="3000"/>
              <a:t>연결</a:t>
            </a:r>
            <a:br>
              <a:rPr lang="ko"/>
            </a:br>
            <a:r>
              <a:rPr b="0" lang="ko" sz="2000">
                <a:solidFill>
                  <a:srgbClr val="45818E"/>
                </a:solidFill>
              </a:rPr>
              <a:t>그래서, 누구세요…?</a:t>
            </a:r>
            <a:endParaRPr/>
          </a:p>
        </p:txBody>
      </p:sp>
      <p:pic>
        <p:nvPicPr>
          <p:cNvPr id="316" name="Google Shape;31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5600" y="188750"/>
            <a:ext cx="1899375" cy="14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8"/>
          <p:cNvSpPr txBox="1"/>
          <p:nvPr/>
        </p:nvSpPr>
        <p:spPr>
          <a:xfrm>
            <a:off x="189300" y="2973300"/>
            <a:ext cx="8765400" cy="10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Node_B [</a:t>
            </a:r>
            <a:r>
              <a:rPr lang="ko" sz="13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162.120.184.59:21000 / 0x8aceba8f</a:t>
            </a:r>
            <a:r>
              <a:rPr lang="ko" sz="13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3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"new connection invoked"</a:t>
            </a:r>
            <a:r>
              <a:rPr lang="ko" sz="1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peer_net_addr=</a:t>
            </a:r>
            <a:r>
              <a:rPr lang="ko" sz="13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39.117.158.60</a:t>
            </a:r>
            <a:r>
              <a:rPr lang="ko" sz="13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:56394</a:t>
            </a:r>
            <a:endParaRPr sz="13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실제 고유 신원과는 다른 39.117.158.60</a:t>
            </a:r>
            <a:r>
              <a:rPr lang="ko" sz="1800">
                <a:solidFill>
                  <a:srgbClr val="F06292"/>
                </a:solidFill>
                <a:latin typeface="Lexend"/>
                <a:ea typeface="Lexend"/>
                <a:cs typeface="Lexend"/>
                <a:sym typeface="Lexend"/>
              </a:rPr>
              <a:t>:56394</a:t>
            </a: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이라는 잘못된 신원으로 인식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2" name="Google Shape;322;p58"/>
          <p:cNvSpPr txBox="1"/>
          <p:nvPr/>
        </p:nvSpPr>
        <p:spPr>
          <a:xfrm>
            <a:off x="189300" y="800900"/>
            <a:ext cx="8765400" cy="11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Node_A [</a:t>
            </a:r>
            <a:r>
              <a:rPr lang="ko" sz="13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39.117.158.60:12000 / 0x55c4d0f3</a:t>
            </a:r>
            <a:r>
              <a:rPr lang="ko" sz="13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3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"connecting to peer"</a:t>
            </a:r>
            <a:r>
              <a:rPr lang="ko" sz="1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3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162</a:t>
            </a:r>
            <a:r>
              <a:rPr lang="ko" sz="1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3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120</a:t>
            </a:r>
            <a:r>
              <a:rPr lang="ko" sz="1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3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184</a:t>
            </a:r>
            <a:r>
              <a:rPr lang="ko" sz="13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3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59</a:t>
            </a:r>
            <a:r>
              <a:rPr lang="ko" sz="13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:21000</a:t>
            </a:r>
            <a:endParaRPr sz="1300">
              <a:solidFill>
                <a:srgbClr val="F4B4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4B4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연결을 요청하는 입장에서는 상대방의 IP 주소와 Port 번호는 정상</a:t>
            </a:r>
            <a:endParaRPr sz="1300">
              <a:solidFill>
                <a:srgbClr val="F4B4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323" name="Google Shape;323;p58"/>
          <p:cNvCxnSpPr/>
          <p:nvPr/>
        </p:nvCxnSpPr>
        <p:spPr>
          <a:xfrm flipH="1" rot="10800000">
            <a:off x="189300" y="2434450"/>
            <a:ext cx="8765400" cy="20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9"/>
          <p:cNvSpPr txBox="1"/>
          <p:nvPr>
            <p:ph idx="1" type="body"/>
          </p:nvPr>
        </p:nvSpPr>
        <p:spPr>
          <a:xfrm>
            <a:off x="663775" y="1635000"/>
            <a:ext cx="8239200" cy="30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net.Conn을 기반으로 Peer를 등록하면, </a:t>
            </a:r>
            <a:br>
              <a:rPr lang="ko" sz="1800"/>
            </a:br>
            <a:r>
              <a:rPr lang="ko" sz="1800"/>
              <a:t>임시 Port가 사라진 이후에는 통신 불가 (</a:t>
            </a:r>
            <a:r>
              <a:rPr lang="ko" sz="1800"/>
              <a:t>syscall.ECONNREFUSED)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해결: 연결 직후, 지체 없이 서로 ‘신분증’을 교환한다.</a:t>
            </a:r>
            <a:br>
              <a:rPr lang="ko" sz="1800"/>
            </a:br>
            <a:r>
              <a:rPr lang="ko" sz="1800"/>
              <a:t>-&gt; 암호학적 ID 기반 Application 수준의 Handshake Protocol</a:t>
            </a:r>
            <a:endParaRPr sz="1800"/>
          </a:p>
        </p:txBody>
      </p:sp>
      <p:pic>
        <p:nvPicPr>
          <p:cNvPr id="329" name="Google Shape;32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5600" y="188750"/>
            <a:ext cx="1899375" cy="14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59"/>
          <p:cNvSpPr txBox="1"/>
          <p:nvPr>
            <p:ph type="title"/>
          </p:nvPr>
        </p:nvSpPr>
        <p:spPr>
          <a:xfrm>
            <a:off x="571100" y="419725"/>
            <a:ext cx="5405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3000"/>
              <a:t>P2P </a:t>
            </a:r>
            <a:r>
              <a:rPr lang="ko" sz="3000"/>
              <a:t>연결</a:t>
            </a:r>
            <a:br>
              <a:rPr lang="ko"/>
            </a:br>
            <a:r>
              <a:rPr b="0" lang="ko" sz="2000">
                <a:solidFill>
                  <a:srgbClr val="45818E"/>
                </a:solidFill>
              </a:rPr>
              <a:t>그래서, 누구세요…?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0"/>
          <p:cNvSpPr txBox="1"/>
          <p:nvPr/>
        </p:nvSpPr>
        <p:spPr>
          <a:xfrm>
            <a:off x="4480050" y="861775"/>
            <a:ext cx="41193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10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p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TcpPeer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handshake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0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our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HandshakeMessage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(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HandshakeMessage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error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go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readOnceHandshake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read, verify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go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sendOnceHandshake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our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// send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select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err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&lt;-</a:t>
            </a: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hs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ErrCh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nil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err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remoteMsg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&lt;-</a:t>
            </a: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hs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MsgCh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p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publickey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remoteMsg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PublicKey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p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address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remoteMsg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PublicKey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Address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p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netAddr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remoteMsg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netAddr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   // </a:t>
            </a: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remoteMsg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nil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case &lt;-</a:t>
            </a: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time</a:t>
            </a: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After</a:t>
            </a: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time.Second):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nil</a:t>
            </a: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, errors.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"handshake-timeout"</a:t>
            </a: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7" name="Google Shape;337;p60"/>
          <p:cNvSpPr txBox="1"/>
          <p:nvPr/>
        </p:nvSpPr>
        <p:spPr>
          <a:xfrm>
            <a:off x="544650" y="861775"/>
            <a:ext cx="3935400" cy="27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10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n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TcpNode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run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...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conn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&lt;-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acceptCh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go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startHandshake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10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n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TcpNode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startHandshake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0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net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ourId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Sign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privKey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// sign our message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peer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NewTcpPeer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remoteId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err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handshake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ourId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if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err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!=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nil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p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Close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register new peer</a:t>
            </a: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7BAAF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7BAAF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1"/>
          <p:cNvSpPr txBox="1"/>
          <p:nvPr/>
        </p:nvSpPr>
        <p:spPr>
          <a:xfrm>
            <a:off x="222175" y="487875"/>
            <a:ext cx="8765400" cy="12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Node_A [39.117.158.60:12000 / 0x55c4d0f3]</a:t>
            </a:r>
            <a:endParaRPr sz="11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2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"connecting to peer"</a:t>
            </a: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162.120.184.59:21000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unit=Peer msg=</a:t>
            </a:r>
            <a:r>
              <a:rPr lang="ko" sz="12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"start handshake"</a:t>
            </a: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162.120.184.59:21000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</a:t>
            </a:r>
            <a:r>
              <a:rPr lang="ko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Peer</a:t>
            </a: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msg=</a:t>
            </a:r>
            <a:r>
              <a:rPr lang="ko" sz="12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"handshake verified"</a:t>
            </a: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162.120.184.59:21000</a:t>
            </a: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2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0x8aceba8f</a:t>
            </a:r>
            <a:endParaRPr sz="12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unit=Node </a:t>
            </a:r>
            <a:r>
              <a:rPr lang="ko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msg=</a:t>
            </a:r>
            <a:r>
              <a:rPr lang="ko" sz="12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"registered new peer” </a:t>
            </a:r>
            <a:r>
              <a:rPr lang="ko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peer_address=</a:t>
            </a:r>
            <a:r>
              <a:rPr lang="ko" sz="12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0x8aceba8f</a:t>
            </a:r>
            <a:r>
              <a:rPr lang="ko" sz="12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peers=1 connections=1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3" name="Google Shape;343;p61"/>
          <p:cNvSpPr txBox="1"/>
          <p:nvPr/>
        </p:nvSpPr>
        <p:spPr>
          <a:xfrm>
            <a:off x="222175" y="2859775"/>
            <a:ext cx="8765400" cy="12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Node_B [162.120.184.59:21000 / 0x8aceba8f]</a:t>
            </a:r>
            <a:endParaRPr sz="11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2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"new connection invoked"</a:t>
            </a: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39.117.158.60:56394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unit=Peer msg=</a:t>
            </a:r>
            <a:r>
              <a:rPr lang="ko" sz="12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"start handshake"</a:t>
            </a: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39.117.158.60:56394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</a:t>
            </a:r>
            <a:r>
              <a:rPr lang="ko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Peer</a:t>
            </a: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msg=</a:t>
            </a:r>
            <a:r>
              <a:rPr lang="ko" sz="12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"handshake verified"</a:t>
            </a: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2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39.117.158.60:12000</a:t>
            </a: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2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0x55c4d0f3</a:t>
            </a:r>
            <a:endParaRPr sz="12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2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"registered new peer” </a:t>
            </a:r>
            <a:r>
              <a:rPr lang="ko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peer_address=</a:t>
            </a:r>
            <a:r>
              <a:rPr lang="ko" sz="12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0x55c4d0f3</a:t>
            </a:r>
            <a:r>
              <a:rPr lang="ko" sz="12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peers=1 connections=1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344" name="Google Shape;344;p61"/>
          <p:cNvCxnSpPr/>
          <p:nvPr/>
        </p:nvCxnSpPr>
        <p:spPr>
          <a:xfrm flipH="1" rot="10800000">
            <a:off x="222175" y="2305187"/>
            <a:ext cx="8765400" cy="20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2"/>
          <p:cNvSpPr txBox="1"/>
          <p:nvPr>
            <p:ph idx="1" type="body"/>
          </p:nvPr>
        </p:nvSpPr>
        <p:spPr>
          <a:xfrm>
            <a:off x="663775" y="1639650"/>
            <a:ext cx="82392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목표: 서로 동시에</a:t>
            </a:r>
            <a:r>
              <a:rPr lang="ko" sz="1800"/>
              <a:t> 연결을 시도하면, 어떻게 중복 연결을 방지할 것인가?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문제</a:t>
            </a:r>
            <a:br>
              <a:rPr lang="ko" sz="1800"/>
            </a:br>
            <a:r>
              <a:rPr lang="ko" sz="1800"/>
              <a:t>1. Node A와 B가 자신의 Peer 목록에 없는 서로를 동시에 연결 시도</a:t>
            </a:r>
            <a:br>
              <a:rPr lang="ko" sz="1800"/>
            </a:br>
            <a:r>
              <a:rPr lang="ko" sz="1800"/>
              <a:t>2. 결과적으로, Handshake는 양쪽 모두 성공하지만, 두 노드 사이에 두 개의 불필요한 중복 연결이 생겨 메세지 하나에 두 개의 전송이 생김</a:t>
            </a:r>
            <a:endParaRPr sz="1800"/>
          </a:p>
        </p:txBody>
      </p:sp>
      <p:pic>
        <p:nvPicPr>
          <p:cNvPr id="350" name="Google Shape;350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8263" y="142650"/>
            <a:ext cx="1949075" cy="14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62"/>
          <p:cNvSpPr txBox="1"/>
          <p:nvPr>
            <p:ph type="title"/>
          </p:nvPr>
        </p:nvSpPr>
        <p:spPr>
          <a:xfrm>
            <a:off x="571100" y="419725"/>
            <a:ext cx="5405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3000"/>
              <a:t>P2P </a:t>
            </a:r>
            <a:r>
              <a:rPr lang="ko" sz="3000"/>
              <a:t>연결</a:t>
            </a:r>
            <a:br>
              <a:rPr lang="ko"/>
            </a:br>
            <a:r>
              <a:rPr b="0" lang="ko" sz="2000">
                <a:solidFill>
                  <a:srgbClr val="45818E"/>
                </a:solidFill>
              </a:rPr>
              <a:t>어 뭐야? 너 아까 왔었잖아?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3"/>
          <p:cNvSpPr txBox="1"/>
          <p:nvPr/>
        </p:nvSpPr>
        <p:spPr>
          <a:xfrm>
            <a:off x="203150" y="418550"/>
            <a:ext cx="8765400" cy="16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Node_A [39.117.158.60:12000 / 0x55c4d0f3]</a:t>
            </a:r>
            <a:endParaRPr sz="10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// Node_A ➜ Node_B (Outbound)</a:t>
            </a:r>
            <a:endParaRPr sz="11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"connecting to peer"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162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120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184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59:21000</a:t>
            </a:r>
            <a:endParaRPr sz="1100">
              <a:solidFill>
                <a:srgbClr val="F4B4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// </a:t>
            </a:r>
            <a:r>
              <a:rPr lang="ko" sz="11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Node_B ➜ Node_A (Inbound)</a:t>
            </a:r>
            <a:endParaRPr sz="1100">
              <a:solidFill>
                <a:srgbClr val="F4B4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"new connection invoked"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162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120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184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59:59811</a:t>
            </a:r>
            <a:endParaRPr sz="11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"registered new peer"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0x8aceba8f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peers=1 connections=1</a:t>
            </a:r>
            <a:endParaRPr sz="11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err=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"redundant connections detected"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peer_address=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0x8aceba8f</a:t>
            </a:r>
            <a:r>
              <a:rPr lang="ko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connections=2</a:t>
            </a:r>
            <a:endParaRPr sz="11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358" name="Google Shape;358;p63"/>
          <p:cNvCxnSpPr/>
          <p:nvPr/>
        </p:nvCxnSpPr>
        <p:spPr>
          <a:xfrm flipH="1" rot="10800000">
            <a:off x="203150" y="2451188"/>
            <a:ext cx="8765400" cy="20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9" name="Google Shape;359;p63"/>
          <p:cNvSpPr txBox="1"/>
          <p:nvPr/>
        </p:nvSpPr>
        <p:spPr>
          <a:xfrm>
            <a:off x="203150" y="2795825"/>
            <a:ext cx="8765400" cy="15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Node_B [162.120.184.59:21000 / 0x8aceba8f]</a:t>
            </a:r>
            <a:endParaRPr sz="10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// Node_A ➜ Node_B (Inbound)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"new connection invoked"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39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117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158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60:51509</a:t>
            </a:r>
            <a:endParaRPr sz="11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// Node_B ➜ Node_A (Outbound)</a:t>
            </a:r>
            <a:endParaRPr sz="11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"connecting to peer"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39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117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158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60:12000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"registered new peer"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0x55c4d0f3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peers=1 connections=1</a:t>
            </a:r>
            <a:endParaRPr sz="11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err=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"redundant connections detected"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0x55c4d0f3</a:t>
            </a:r>
            <a:r>
              <a:rPr lang="ko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connections=2</a:t>
            </a:r>
            <a:endParaRPr sz="1100">
              <a:solidFill>
                <a:srgbClr val="F4B4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/>
          <p:nvPr>
            <p:ph idx="1" type="body"/>
          </p:nvPr>
        </p:nvSpPr>
        <p:spPr>
          <a:xfrm>
            <a:off x="4494100" y="1005319"/>
            <a:ext cx="41067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2400"/>
              <a:buNone/>
            </a:pPr>
            <a:r>
              <a:rPr lang="ko"/>
              <a:t>전규빈</a:t>
            </a:r>
            <a:endParaRPr/>
          </a:p>
        </p:txBody>
      </p:sp>
      <p:sp>
        <p:nvSpPr>
          <p:cNvPr id="234" name="Google Shape;234;p46"/>
          <p:cNvSpPr txBox="1"/>
          <p:nvPr>
            <p:ph idx="2" type="body"/>
          </p:nvPr>
        </p:nvSpPr>
        <p:spPr>
          <a:xfrm>
            <a:off x="4572000" y="3980656"/>
            <a:ext cx="29463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ko"/>
              <a:t>    </a:t>
            </a:r>
            <a:r>
              <a:rPr lang="ko" u="sng">
                <a:solidFill>
                  <a:schemeClr val="hlink"/>
                </a:solidFill>
                <a:hlinkClick r:id="rId3"/>
              </a:rPr>
              <a:t>github.com/andantan</a:t>
            </a:r>
            <a:r>
              <a:rPr lang="ko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235" name="Google Shape;235;p46"/>
          <p:cNvSpPr txBox="1"/>
          <p:nvPr>
            <p:ph idx="3" type="body"/>
          </p:nvPr>
        </p:nvSpPr>
        <p:spPr>
          <a:xfrm>
            <a:off x="4494100" y="1686256"/>
            <a:ext cx="4184700" cy="22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사용하는 언어</a:t>
            </a:r>
            <a:endParaRPr/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ko"/>
              <a:t>Golang(Favorite), Rust, TS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블록체인 네트워크 및 코어 개발 활동 중</a:t>
            </a:r>
            <a:endParaRPr/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8A65"/>
              </a:buClr>
              <a:buSzPts val="1300"/>
              <a:buChar char="•"/>
            </a:pPr>
            <a:r>
              <a:rPr lang="ko">
                <a:solidFill>
                  <a:srgbClr val="FF8A65"/>
                </a:solidFill>
              </a:rPr>
              <a:t>모듈형 블록체인 네트워크 (Go)</a:t>
            </a:r>
            <a:endParaRPr>
              <a:solidFill>
                <a:srgbClr val="FF8A65"/>
              </a:solidFill>
            </a:endParaRPr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ko"/>
              <a:t>블록체인 네트워크 DNS (Go, Rust)</a:t>
            </a:r>
            <a:endParaRPr/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ko"/>
              <a:t>스마트컨트랙트 저수준 VM </a:t>
            </a:r>
            <a:r>
              <a:rPr lang="ko"/>
              <a:t>FFI </a:t>
            </a:r>
            <a:r>
              <a:rPr lang="ko"/>
              <a:t>Library (Rust)</a:t>
            </a:r>
            <a:endParaRPr/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ko"/>
              <a:t>단일 노드 블록체인 기반 투개표 서비스 (GO, TS)</a:t>
            </a:r>
            <a:endParaRPr/>
          </a:p>
        </p:txBody>
      </p:sp>
      <p:sp>
        <p:nvSpPr>
          <p:cNvPr id="236" name="Google Shape;236;p46"/>
          <p:cNvSpPr/>
          <p:nvPr/>
        </p:nvSpPr>
        <p:spPr>
          <a:xfrm>
            <a:off x="2211919" y="2128313"/>
            <a:ext cx="2225100" cy="2225100"/>
          </a:xfrm>
          <a:prstGeom prst="rect">
            <a:avLst/>
          </a:prstGeom>
          <a:solidFill>
            <a:srgbClr val="A8B2B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46" title="프로필 사진.jpg"/>
          <p:cNvPicPr preferRelativeResize="0"/>
          <p:nvPr/>
        </p:nvPicPr>
        <p:blipFill rotWithShape="1">
          <a:blip r:embed="rId4">
            <a:alphaModFix/>
          </a:blip>
          <a:srcRect b="1569" l="0" r="0" t="1569"/>
          <a:stretch/>
        </p:blipFill>
        <p:spPr>
          <a:xfrm>
            <a:off x="2011613" y="1992319"/>
            <a:ext cx="2295236" cy="2223101"/>
          </a:xfrm>
          <a:custGeom>
            <a:rect b="b" l="l" r="r" t="t"/>
            <a:pathLst>
              <a:path extrusionOk="0" h="3131128" w="3232727">
                <a:moveTo>
                  <a:pt x="0" y="0"/>
                </a:moveTo>
                <a:lnTo>
                  <a:pt x="3232727" y="0"/>
                </a:lnTo>
                <a:lnTo>
                  <a:pt x="3232727" y="3131128"/>
                </a:lnTo>
                <a:lnTo>
                  <a:pt x="0" y="313112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38" name="Google Shape;238;p46"/>
          <p:cNvSpPr txBox="1"/>
          <p:nvPr>
            <p:ph type="ctrTitle"/>
          </p:nvPr>
        </p:nvSpPr>
        <p:spPr>
          <a:xfrm>
            <a:off x="539309" y="658088"/>
            <a:ext cx="35859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b="0" lang="ko">
                <a:solidFill>
                  <a:schemeClr val="dk1"/>
                </a:solidFill>
              </a:rPr>
              <a:t>Speaker</a:t>
            </a:r>
            <a:endParaRPr/>
          </a:p>
        </p:txBody>
      </p:sp>
      <p:pic>
        <p:nvPicPr>
          <p:cNvPr id="239" name="Google Shape;239;p46" title="git.jpg"/>
          <p:cNvPicPr preferRelativeResize="0"/>
          <p:nvPr/>
        </p:nvPicPr>
        <p:blipFill rotWithShape="1">
          <a:blip r:embed="rId5">
            <a:alphaModFix/>
          </a:blip>
          <a:srcRect b="0" l="14749" r="14608" t="0"/>
          <a:stretch/>
        </p:blipFill>
        <p:spPr>
          <a:xfrm>
            <a:off x="4572010" y="4038279"/>
            <a:ext cx="260125" cy="219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4"/>
          <p:cNvSpPr txBox="1"/>
          <p:nvPr>
            <p:ph idx="1" type="body"/>
          </p:nvPr>
        </p:nvSpPr>
        <p:spPr>
          <a:xfrm>
            <a:off x="663775" y="1639650"/>
            <a:ext cx="82392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블록체인 네트워크 연결 충돌(Tie) 발생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Mutex, Actor 모델로는 해결할 수 없는, 네트워크 수준의 Race condition</a:t>
            </a:r>
            <a:endParaRPr sz="1800"/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해결: 결정론적인 규칙 ‘Tie-Breaking’ 강제화</a:t>
            </a:r>
            <a:br>
              <a:rPr lang="ko" sz="1800"/>
            </a:br>
            <a:r>
              <a:rPr lang="ko" sz="1800"/>
              <a:t>-&gt; </a:t>
            </a:r>
            <a:r>
              <a:rPr lang="ko" sz="1800">
                <a:solidFill>
                  <a:srgbClr val="F06292"/>
                </a:solidFill>
              </a:rPr>
              <a:t>“ID 값이 더 큰 노드의 연결을 유지한다.”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65" name="Google Shape;36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8263" y="142650"/>
            <a:ext cx="1949075" cy="14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64"/>
          <p:cNvSpPr txBox="1"/>
          <p:nvPr>
            <p:ph type="title"/>
          </p:nvPr>
        </p:nvSpPr>
        <p:spPr>
          <a:xfrm>
            <a:off x="571100" y="419725"/>
            <a:ext cx="5405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3000"/>
              <a:t>P2P </a:t>
            </a:r>
            <a:r>
              <a:rPr lang="ko" sz="3000"/>
              <a:t>연결</a:t>
            </a:r>
            <a:br>
              <a:rPr lang="ko"/>
            </a:br>
            <a:r>
              <a:rPr b="0" lang="ko" sz="2000">
                <a:solidFill>
                  <a:srgbClr val="45818E"/>
                </a:solidFill>
              </a:rPr>
              <a:t>어 뭐야? 너 아까 왔었잖아?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5"/>
          <p:cNvSpPr txBox="1"/>
          <p:nvPr/>
        </p:nvSpPr>
        <p:spPr>
          <a:xfrm>
            <a:off x="2033700" y="640925"/>
            <a:ext cx="5076600" cy="3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TcpNode</a:t>
            </a: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struct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peerMap  </a:t>
            </a: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types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AtomicMap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types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Address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TcpPeer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...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n </a:t>
            </a: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TcpNode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startHandshake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net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handshake process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ra </a:t>
            </a: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remoteId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PublicKey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Address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if !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peerMap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PutIfNotExist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ra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   // tie detected</a:t>
            </a:r>
            <a:endParaRPr sz="1100">
              <a:solidFill>
                <a:srgbClr val="AAAAA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AAAAA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isLargerId </a:t>
            </a: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address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Gt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ra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if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isLargerId 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// Not disconnect Peer But disconnect Conn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_ </a:t>
            </a: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conn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Close</a:t>
            </a: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...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3" name="Google Shape;373;p65"/>
          <p:cNvSpPr/>
          <p:nvPr/>
        </p:nvSpPr>
        <p:spPr>
          <a:xfrm>
            <a:off x="2590550" y="2698062"/>
            <a:ext cx="4248600" cy="967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8" name="Google Shape;378;p66"/>
          <p:cNvCxnSpPr/>
          <p:nvPr/>
        </p:nvCxnSpPr>
        <p:spPr>
          <a:xfrm flipH="1" rot="10800000">
            <a:off x="179475" y="2544627"/>
            <a:ext cx="8765400" cy="20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66"/>
          <p:cNvSpPr txBox="1"/>
          <p:nvPr/>
        </p:nvSpPr>
        <p:spPr>
          <a:xfrm>
            <a:off x="218775" y="267000"/>
            <a:ext cx="8726100" cy="22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Node_A [39.117.158.60:12000 / 0x55c4d0f3]</a:t>
            </a:r>
            <a:endParaRPr sz="10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// Node_A ➜ Node_B (Outbound)</a:t>
            </a:r>
            <a:endParaRPr sz="1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"connecting to peer"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162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120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184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59:21000</a:t>
            </a:r>
            <a:endParaRPr sz="1100">
              <a:solidFill>
                <a:srgbClr val="F4B4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// Node_B ➜ Node_A (Inbound)</a:t>
            </a:r>
            <a:endParaRPr sz="1100">
              <a:solidFill>
                <a:srgbClr val="F4B4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"new connection invoked"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162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120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184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59:59811</a:t>
            </a:r>
            <a:endParaRPr sz="11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"registered new peer"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0x8aceba8f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peers=1 connections=1</a:t>
            </a:r>
            <a:endParaRPr sz="11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unit=Node err=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"redundant connections detected"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0x8aceba8f</a:t>
            </a:r>
            <a:r>
              <a:rPr lang="ko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connections=2</a:t>
            </a:r>
            <a:endParaRPr sz="1100">
              <a:solidFill>
                <a:srgbClr val="FFFFFF"/>
              </a:solidFill>
              <a:highlight>
                <a:schemeClr val="dk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</a:t>
            </a:r>
            <a:r>
              <a:rPr lang="ko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msg="tie-breaking: connection closed"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0x8aceba8f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connections=1</a:t>
            </a:r>
            <a:endParaRPr sz="11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Id는 Node_B가 더 크므로, Node_A의 outbound connection이 tie-breaking 대상</a:t>
            </a:r>
            <a:endParaRPr sz="15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0" name="Google Shape;380;p66"/>
          <p:cNvSpPr txBox="1"/>
          <p:nvPr/>
        </p:nvSpPr>
        <p:spPr>
          <a:xfrm>
            <a:off x="199125" y="2565025"/>
            <a:ext cx="8765400" cy="22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Node_B [162.120.184.59:21000 / 0x8aceba8f]</a:t>
            </a:r>
            <a:endParaRPr sz="11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// Node_A ➜ Node_B (Inbound)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"new connection invoked"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39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117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158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60:51509</a:t>
            </a:r>
            <a:endParaRPr sz="11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// Node_B ➜ Node_A (Outbound)</a:t>
            </a:r>
            <a:endParaRPr sz="11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"connecting to peer"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39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117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158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60:12000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"registered new peer"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0x55c4d0f3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peers=1 connections=1</a:t>
            </a:r>
            <a:endParaRPr sz="11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unit=Node err=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"redundant connections detected"</a:t>
            </a: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0x55c4d0f3</a:t>
            </a:r>
            <a:r>
              <a:rPr lang="ko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connections=2</a:t>
            </a:r>
            <a:endParaRPr sz="11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</a:t>
            </a:r>
            <a:r>
              <a:rPr lang="ko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msg="tie-breaking: dropping inbound"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0x55c4d0f3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connections=1</a:t>
            </a:r>
            <a:endParaRPr sz="11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ID가 더 큰 Node_B는 Node_A로부터 시작된 inbound connection을 drop</a:t>
            </a:r>
            <a:endParaRPr sz="1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7"/>
          <p:cNvSpPr txBox="1"/>
          <p:nvPr>
            <p:ph idx="1" type="body"/>
          </p:nvPr>
        </p:nvSpPr>
        <p:spPr>
          <a:xfrm>
            <a:off x="663775" y="1639650"/>
            <a:ext cx="82392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" sz="1800"/>
              <a:t>문제: 실시간으로 연결되고 끊어지며 메시지를 보내는 </a:t>
            </a:r>
            <a:r>
              <a:rPr lang="ko" sz="1800">
                <a:solidFill>
                  <a:schemeClr val="dk1"/>
                </a:solidFill>
              </a:rPr>
              <a:t>수십 개의 Peer들을 어떻게 관리할 것인가?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" sz="1800">
                <a:solidFill>
                  <a:schemeClr val="dk1"/>
                </a:solidFill>
              </a:rPr>
              <a:t>상황: 직접 제어하여 Mutex 지옥과 Panic이 발생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386" name="Google Shape;38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67"/>
          <p:cNvSpPr txBox="1"/>
          <p:nvPr>
            <p:ph type="title"/>
          </p:nvPr>
        </p:nvSpPr>
        <p:spPr>
          <a:xfrm>
            <a:off x="571100" y="419725"/>
            <a:ext cx="5405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3000"/>
              <a:t>P2P </a:t>
            </a:r>
            <a:r>
              <a:rPr lang="ko" sz="3000"/>
              <a:t>연결</a:t>
            </a:r>
            <a:br>
              <a:rPr lang="ko"/>
            </a:br>
            <a:r>
              <a:rPr b="0" lang="ko" sz="2000">
                <a:solidFill>
                  <a:srgbClr val="45818E"/>
                </a:solidFill>
              </a:rPr>
              <a:t>전문가에게 맡기세요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8"/>
          <p:cNvSpPr txBox="1"/>
          <p:nvPr/>
        </p:nvSpPr>
        <p:spPr>
          <a:xfrm>
            <a:off x="2735700" y="940550"/>
            <a:ext cx="3974400" cy="28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n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TcpNode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startHandshake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net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peer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NewTcpPeer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messageCh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delPeerCh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handshake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tie-breaking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Unlock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newPeerCh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Server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loop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newPeer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newPeerCh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peersLock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processNewPeer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newPeer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peersLock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UnLock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9"/>
          <p:cNvSpPr txBox="1"/>
          <p:nvPr>
            <p:ph idx="1" type="body"/>
          </p:nvPr>
        </p:nvSpPr>
        <p:spPr>
          <a:xfrm>
            <a:off x="663775" y="1639650"/>
            <a:ext cx="82392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" sz="1800"/>
              <a:t>해결: Actor라는 전문가에게 위임</a:t>
            </a:r>
            <a:br>
              <a:rPr lang="ko" sz="1800"/>
            </a:br>
            <a:r>
              <a:rPr lang="ko" sz="1800"/>
              <a:t>1. 모든 연결마다 전담 Peer-Actor를 생성</a:t>
            </a:r>
            <a:br>
              <a:rPr lang="ko" sz="1800"/>
            </a:br>
            <a:r>
              <a:rPr lang="ko" sz="1800"/>
              <a:t>2. Node-Actor는 Peer-Actor들을 총괄 지휘하는 Coordinator 역할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398" name="Google Shape;398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69"/>
          <p:cNvSpPr txBox="1"/>
          <p:nvPr>
            <p:ph type="title"/>
          </p:nvPr>
        </p:nvSpPr>
        <p:spPr>
          <a:xfrm>
            <a:off x="571100" y="419725"/>
            <a:ext cx="5405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3000"/>
              <a:t>P2P </a:t>
            </a:r>
            <a:r>
              <a:rPr lang="ko" sz="3000"/>
              <a:t>연결</a:t>
            </a:r>
            <a:br>
              <a:rPr lang="ko"/>
            </a:br>
            <a:r>
              <a:rPr b="0" lang="ko" sz="2000">
                <a:solidFill>
                  <a:srgbClr val="45818E"/>
                </a:solidFill>
              </a:rPr>
              <a:t>전문가에게 맡기세요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70"/>
          <p:cNvSpPr txBox="1"/>
          <p:nvPr>
            <p:ph type="ctrTitle"/>
          </p:nvPr>
        </p:nvSpPr>
        <p:spPr>
          <a:xfrm>
            <a:off x="569925" y="441425"/>
            <a:ext cx="7204500" cy="456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Actor-Based Peer &amp; Node: Connect</a:t>
            </a:r>
            <a:endParaRPr/>
          </a:p>
        </p:txBody>
      </p:sp>
      <p:sp>
        <p:nvSpPr>
          <p:cNvPr id="405" name="Google Shape;405;p70"/>
          <p:cNvSpPr txBox="1"/>
          <p:nvPr/>
        </p:nvSpPr>
        <p:spPr>
          <a:xfrm>
            <a:off x="1121800" y="1116550"/>
            <a:ext cx="57708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Actor-Node: Make peer actor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Actor-Peer: Connect, Make mailbox, outgoing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06" name="Google Shape;406;p70" title="[Gopher] Peer-Node Actor Make 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275" y="1840025"/>
            <a:ext cx="6802649" cy="270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71"/>
          <p:cNvSpPr txBox="1"/>
          <p:nvPr>
            <p:ph type="ctrTitle"/>
          </p:nvPr>
        </p:nvSpPr>
        <p:spPr>
          <a:xfrm>
            <a:off x="569925" y="441425"/>
            <a:ext cx="6624000" cy="456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Actor-Based Peer &amp; Node: Read</a:t>
            </a:r>
            <a:endParaRPr/>
          </a:p>
        </p:txBody>
      </p:sp>
      <p:pic>
        <p:nvPicPr>
          <p:cNvPr id="412" name="Google Shape;412;p71" title="[Gopher] Peer-Node Actor 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800" y="1968199"/>
            <a:ext cx="7324723" cy="257747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71"/>
          <p:cNvSpPr txBox="1"/>
          <p:nvPr/>
        </p:nvSpPr>
        <p:spPr>
          <a:xfrm>
            <a:off x="1113800" y="1164637"/>
            <a:ext cx="5482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Actor-Peer: Read &amp; Decode raw message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Actor-Node: Outgoing message to Coordinator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2"/>
          <p:cNvSpPr txBox="1"/>
          <p:nvPr>
            <p:ph type="ctrTitle"/>
          </p:nvPr>
        </p:nvSpPr>
        <p:spPr>
          <a:xfrm>
            <a:off x="569925" y="441425"/>
            <a:ext cx="6559500" cy="456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Actor-Based Peer &amp; Node: Write</a:t>
            </a:r>
            <a:endParaRPr/>
          </a:p>
        </p:txBody>
      </p:sp>
      <p:sp>
        <p:nvSpPr>
          <p:cNvPr id="419" name="Google Shape;419;p72"/>
          <p:cNvSpPr txBox="1"/>
          <p:nvPr/>
        </p:nvSpPr>
        <p:spPr>
          <a:xfrm>
            <a:off x="1097775" y="1113500"/>
            <a:ext cx="6620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Actor-Node: Cue peer actors when incomes msg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Actor-Peer: Encode &amp; Write raw message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20" name="Google Shape;420;p72" title="[Gopher] Peer-Node Actor Write 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825" y="1877000"/>
            <a:ext cx="7971624" cy="262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3"/>
          <p:cNvSpPr txBox="1"/>
          <p:nvPr>
            <p:ph type="ctrTitle"/>
          </p:nvPr>
        </p:nvSpPr>
        <p:spPr>
          <a:xfrm>
            <a:off x="569925" y="441425"/>
            <a:ext cx="7478700" cy="456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Actor-Based Peer &amp; Node: Disconnect</a:t>
            </a:r>
            <a:endParaRPr/>
          </a:p>
        </p:txBody>
      </p:sp>
      <p:sp>
        <p:nvSpPr>
          <p:cNvPr id="426" name="Google Shape;426;p73"/>
          <p:cNvSpPr txBox="1"/>
          <p:nvPr/>
        </p:nvSpPr>
        <p:spPr>
          <a:xfrm>
            <a:off x="1097775" y="1113500"/>
            <a:ext cx="6620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Actor-Node: Send Poison to kill peer actor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Actor-Peer: Disconnect &amp; Clean-up resources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27" name="Google Shape;427;p73" title="[Gopher] Peer-Node Actor Kill 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337" y="1785750"/>
            <a:ext cx="7178027" cy="276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7"/>
          <p:cNvSpPr txBox="1"/>
          <p:nvPr>
            <p:ph type="ctrTitle"/>
          </p:nvPr>
        </p:nvSpPr>
        <p:spPr>
          <a:xfrm>
            <a:off x="663875" y="291625"/>
            <a:ext cx="15432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 sz="3500"/>
              <a:t>Index</a:t>
            </a:r>
            <a:endParaRPr sz="3500"/>
          </a:p>
        </p:txBody>
      </p:sp>
      <p:sp>
        <p:nvSpPr>
          <p:cNvPr id="245" name="Google Shape;245;p47"/>
          <p:cNvSpPr txBox="1"/>
          <p:nvPr/>
        </p:nvSpPr>
        <p:spPr>
          <a:xfrm>
            <a:off x="663875" y="1069550"/>
            <a:ext cx="8247300" cy="35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•"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동시성에서 살아남기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•"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신뢰의 첫 단추, P2P 연결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•"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분열을 넘어, 하나의 진실로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•"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에필로그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4"/>
          <p:cNvSpPr txBox="1"/>
          <p:nvPr/>
        </p:nvSpPr>
        <p:spPr>
          <a:xfrm>
            <a:off x="1108525" y="531225"/>
            <a:ext cx="27639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TcpPeer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struct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conn    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net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fields...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mailBox 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chan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PeerActionMessage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outgoing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chan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RawMessage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closeCh 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chan struct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closeOnce 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sync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Once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p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TcpPeer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Close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p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closeOnce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Do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       close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closeCh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_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Close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       close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mailBox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       close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outgoingCh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7BAAF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7BAAF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3" name="Google Shape;433;p74"/>
          <p:cNvSpPr txBox="1"/>
          <p:nvPr/>
        </p:nvSpPr>
        <p:spPr>
          <a:xfrm>
            <a:off x="4189225" y="531225"/>
            <a:ext cx="4500000" cy="3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p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TcpPeer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run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defer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Close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for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   // fast-failed check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select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case 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closeCh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return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default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msgBuf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read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// read msg from peer. blocking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msgRaw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NewTcpRawMessage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address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msgBuf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   // cancellable blocking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select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case 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closeCh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return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case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outgoingCh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msgRaw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// to node-actor mailbox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5"/>
          <p:cNvSpPr txBox="1"/>
          <p:nvPr/>
        </p:nvSpPr>
        <p:spPr>
          <a:xfrm>
            <a:off x="452263" y="362625"/>
            <a:ext cx="3951600" cy="3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TcpNode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struct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privKey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crypto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PrivateKey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// our id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peerMap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types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AtomicMap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types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Address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TcpPeer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fields..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mailBox   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chan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NodeActionMessage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outgoingCh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chan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PeerMessage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closeCh   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chan struct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closeOnce  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sync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Once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n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TcpNode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Close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closeOnce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Do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peerMap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Range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_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any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p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TcpPeer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bool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p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Close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return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true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       close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closeCh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_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listener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Close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       close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mailBox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       close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outgoingCh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9" name="Google Shape;439;p75"/>
          <p:cNvSpPr txBox="1"/>
          <p:nvPr/>
        </p:nvSpPr>
        <p:spPr>
          <a:xfrm>
            <a:off x="4643813" y="362625"/>
            <a:ext cx="4053000" cy="28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n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TcpNode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run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for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select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case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conn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acceptCh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go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handshakeAndValidate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case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msg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mailBox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handleMessage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msg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...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n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TcpNode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handshakeAndValidate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net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... handshake process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Start child actor (Actor-Peer)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peer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Start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Listen for messages from the new PeerActor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go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forwardMessages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peer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6"/>
          <p:cNvSpPr txBox="1"/>
          <p:nvPr>
            <p:ph type="title"/>
          </p:nvPr>
        </p:nvSpPr>
        <p:spPr>
          <a:xfrm>
            <a:off x="1478025" y="1319462"/>
            <a:ext cx="6022200" cy="13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ko" sz="3500"/>
              <a:t>분열을 넘어</a:t>
            </a:r>
            <a:br>
              <a:rPr lang="ko" sz="3500"/>
            </a:br>
            <a:r>
              <a:rPr b="0" lang="ko" sz="1800">
                <a:solidFill>
                  <a:schemeClr val="dk1"/>
                </a:solidFill>
              </a:rPr>
              <a:t>하나의 진실로</a:t>
            </a:r>
            <a:endParaRPr sz="3500"/>
          </a:p>
        </p:txBody>
      </p:sp>
      <p:sp>
        <p:nvSpPr>
          <p:cNvPr id="445" name="Google Shape;445;p76"/>
          <p:cNvSpPr txBox="1"/>
          <p:nvPr/>
        </p:nvSpPr>
        <p:spPr>
          <a:xfrm>
            <a:off x="1478025" y="2571750"/>
            <a:ext cx="4545000" cy="13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exend"/>
              <a:buChar char="●"/>
            </a:pPr>
            <a:r>
              <a:rPr lang="ko" sz="1900">
                <a:latin typeface="Lexend"/>
                <a:ea typeface="Lexend"/>
                <a:cs typeface="Lexend"/>
                <a:sym typeface="Lexend"/>
              </a:rPr>
              <a:t>거기 지금 몇 시야?</a:t>
            </a:r>
            <a:endParaRPr sz="1900">
              <a:latin typeface="Lexend"/>
              <a:ea typeface="Lexend"/>
              <a:cs typeface="Lexend"/>
              <a:sym typeface="Lexen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exend"/>
              <a:buChar char="●"/>
            </a:pPr>
            <a:r>
              <a:rPr lang="ko" sz="1900">
                <a:latin typeface="Lexend"/>
                <a:ea typeface="Lexend"/>
                <a:cs typeface="Lexend"/>
                <a:sym typeface="Lexend"/>
              </a:rPr>
              <a:t>두개의 진실</a:t>
            </a:r>
            <a:endParaRPr sz="1900">
              <a:latin typeface="Lexend"/>
              <a:ea typeface="Lexend"/>
              <a:cs typeface="Lexend"/>
              <a:sym typeface="Lexen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exend"/>
              <a:buChar char="●"/>
            </a:pPr>
            <a:r>
              <a:rPr lang="ko" sz="1900">
                <a:latin typeface="Lexend"/>
                <a:ea typeface="Lexend"/>
                <a:cs typeface="Lexend"/>
                <a:sym typeface="Lexend"/>
              </a:rPr>
              <a:t>만장일치가 가능할까?</a:t>
            </a:r>
            <a:endParaRPr sz="1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7"/>
          <p:cNvSpPr txBox="1"/>
          <p:nvPr>
            <p:ph type="title"/>
          </p:nvPr>
        </p:nvSpPr>
        <p:spPr>
          <a:xfrm>
            <a:off x="571100" y="419725"/>
            <a:ext cx="5405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3000"/>
              <a:t>하나의 진실로</a:t>
            </a:r>
            <a:br>
              <a:rPr lang="ko"/>
            </a:br>
            <a:r>
              <a:rPr b="0" lang="ko" sz="2000">
                <a:solidFill>
                  <a:srgbClr val="45818E"/>
                </a:solidFill>
              </a:rPr>
              <a:t>거기 지금 몇 시야?</a:t>
            </a:r>
            <a:endParaRPr/>
          </a:p>
        </p:txBody>
      </p:sp>
      <p:sp>
        <p:nvSpPr>
          <p:cNvPr id="452" name="Google Shape;452;p77"/>
          <p:cNvSpPr txBox="1"/>
          <p:nvPr>
            <p:ph idx="1" type="body"/>
          </p:nvPr>
        </p:nvSpPr>
        <p:spPr>
          <a:xfrm>
            <a:off x="679900" y="1635000"/>
            <a:ext cx="8223300" cy="30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목표: </a:t>
            </a:r>
            <a:r>
              <a:rPr lang="ko" sz="1800"/>
              <a:t>뒤처진 Node를 ‘현재’로 데려오기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뒤처지는 것은 자연스러운 일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문제</a:t>
            </a:r>
            <a:br>
              <a:rPr lang="ko" sz="1800"/>
            </a:br>
            <a:r>
              <a:rPr lang="ko" sz="1800"/>
              <a:t>1. Server의 과부화</a:t>
            </a:r>
            <a:br>
              <a:rPr lang="ko" sz="1800"/>
            </a:br>
            <a:r>
              <a:rPr lang="ko" sz="1800"/>
              <a:t>2. 누락된 블록 파악이 어려움</a:t>
            </a:r>
            <a:br>
              <a:rPr lang="ko" sz="1800"/>
            </a:br>
            <a:r>
              <a:rPr lang="ko" sz="1800"/>
              <a:t>3. 동기화 중 메세지 처리</a:t>
            </a:r>
            <a:endParaRPr sz="1800"/>
          </a:p>
        </p:txBody>
      </p:sp>
      <p:pic>
        <p:nvPicPr>
          <p:cNvPr id="453" name="Google Shape;453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2699" y="57299"/>
            <a:ext cx="1652050" cy="161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78"/>
          <p:cNvSpPr txBox="1"/>
          <p:nvPr>
            <p:ph type="title"/>
          </p:nvPr>
        </p:nvSpPr>
        <p:spPr>
          <a:xfrm>
            <a:off x="571100" y="419725"/>
            <a:ext cx="5405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3000">
                <a:solidFill>
                  <a:schemeClr val="dk1"/>
                </a:solidFill>
              </a:rPr>
              <a:t>하나의 진실로</a:t>
            </a:r>
            <a:br>
              <a:rPr lang="ko"/>
            </a:br>
            <a:r>
              <a:rPr b="0" lang="ko" sz="2000">
                <a:solidFill>
                  <a:srgbClr val="45818E"/>
                </a:solidFill>
              </a:rPr>
              <a:t>거기 지금 몇 시야?</a:t>
            </a:r>
            <a:endParaRPr/>
          </a:p>
        </p:txBody>
      </p:sp>
      <p:sp>
        <p:nvSpPr>
          <p:cNvPr id="460" name="Google Shape;460;p78"/>
          <p:cNvSpPr txBox="1"/>
          <p:nvPr>
            <p:ph idx="1" type="body"/>
          </p:nvPr>
        </p:nvSpPr>
        <p:spPr>
          <a:xfrm>
            <a:off x="679900" y="1635000"/>
            <a:ext cx="8223300" cy="30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해결: 동기화 전문가, ‘Synchronizer Actor’</a:t>
            </a:r>
            <a:br>
              <a:rPr lang="ko" sz="1800"/>
            </a:br>
            <a:r>
              <a:rPr lang="ko" sz="1800"/>
              <a:t>-&gt; 메인 서버는 실시간 메시지 처리에만 집중</a:t>
            </a:r>
            <a:br>
              <a:rPr lang="ko" sz="1800"/>
            </a:br>
            <a:r>
              <a:rPr lang="ko" sz="1800"/>
              <a:t>-&gt; Req, Res 두 부류로 나누어 Status, Blocks, Headers 타입으로 세부화</a:t>
            </a:r>
            <a:endParaRPr sz="1800"/>
          </a:p>
        </p:txBody>
      </p:sp>
      <p:pic>
        <p:nvPicPr>
          <p:cNvPr id="461" name="Google Shape;46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2699" y="57299"/>
            <a:ext cx="1652050" cy="161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9"/>
          <p:cNvSpPr txBox="1"/>
          <p:nvPr>
            <p:ph idx="4294967295" type="ctrTitle"/>
          </p:nvPr>
        </p:nvSpPr>
        <p:spPr>
          <a:xfrm>
            <a:off x="193375" y="99475"/>
            <a:ext cx="5617800" cy="456900"/>
          </a:xfrm>
          <a:prstGeom prst="rect">
            <a:avLst/>
          </a:prstGeom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Actor-Based Synchronizer</a:t>
            </a:r>
            <a:endParaRPr/>
          </a:p>
        </p:txBody>
      </p:sp>
      <p:pic>
        <p:nvPicPr>
          <p:cNvPr id="467" name="Google Shape;467;p79" title="Synchronizer Actor Sync 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550" y="821750"/>
            <a:ext cx="8038876" cy="38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80"/>
          <p:cNvSpPr txBox="1"/>
          <p:nvPr/>
        </p:nvSpPr>
        <p:spPr>
          <a:xfrm>
            <a:off x="218975" y="237675"/>
            <a:ext cx="6834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Phase 1. Detect lag request status.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3" name="Google Shape;473;p80"/>
          <p:cNvSpPr txBox="1"/>
          <p:nvPr/>
        </p:nvSpPr>
        <p:spPr>
          <a:xfrm>
            <a:off x="662650" y="865950"/>
            <a:ext cx="4111800" cy="24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Server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processGossipMessage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msg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switch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t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msg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Data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.(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case 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_, err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processGossipBlock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msg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if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err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!=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nil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switch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case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errors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Is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err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core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ErrFutureBlock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m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&amp;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SynchronizerActionLagging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Synchronizer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Send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//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4" name="Google Shape;474;p80"/>
          <p:cNvSpPr txBox="1"/>
          <p:nvPr/>
        </p:nvSpPr>
        <p:spPr>
          <a:xfrm>
            <a:off x="4980350" y="865950"/>
            <a:ext cx="3501000" cy="3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Synchronizer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interface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   Start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   Stop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   Send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SyncMessage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   Outgoing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&lt;-chan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SynchronizerMessage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ChainSynchronizer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run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for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select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case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msg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mailbox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handleSyncMessage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msg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   //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ChainSynchronizer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resolveLagging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m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&amp;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BroadcastMessage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&amp;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RequestStatusMessage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{},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outgoingCh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81"/>
          <p:cNvSpPr txBox="1"/>
          <p:nvPr/>
        </p:nvSpPr>
        <p:spPr>
          <a:xfrm>
            <a:off x="218975" y="237675"/>
            <a:ext cx="6834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Phase 2. Find best peer, request blocks.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0" name="Google Shape;480;p81"/>
          <p:cNvSpPr txBox="1"/>
          <p:nvPr/>
        </p:nvSpPr>
        <p:spPr>
          <a:xfrm>
            <a:off x="567238" y="1036950"/>
            <a:ext cx="3775800" cy="30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Server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processRawMessage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rm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RawMessage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msgType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MessageType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Payload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()[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switch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msgType 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MessageGossipType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processGossipMessage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MessageSyncType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processSyncMessage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MessageConsensusType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processConsensusMessage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Server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processSyncMessage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rm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RawMessage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sm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_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SyncMessageCodec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Decode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Payload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go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Synchronizer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Send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1" name="Google Shape;481;p81"/>
          <p:cNvSpPr txBox="1"/>
          <p:nvPr/>
        </p:nvSpPr>
        <p:spPr>
          <a:xfrm>
            <a:off x="4506963" y="1036950"/>
            <a:ext cx="4069800" cy="30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ChainSynchronizer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handleResponseStatusMessage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   rsm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ResponseStatusMessage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if !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genesisHash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Equal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rsm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GenesisHash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bestPeer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findBestPeer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ourHeight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chain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GetCurrentHeight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if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ourHeight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bestPeer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Height 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req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&amp;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RequestBlocksMessage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From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ourHeight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1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Count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16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dm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&amp;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DirectedMessage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To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bestPeer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Address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req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outgoingCh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dm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82"/>
          <p:cNvSpPr txBox="1"/>
          <p:nvPr/>
        </p:nvSpPr>
        <p:spPr>
          <a:xfrm>
            <a:off x="218975" y="237675"/>
            <a:ext cx="69621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Phase 3. Dispatch received blocks to chain actor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7" name="Google Shape;487;p82"/>
          <p:cNvSpPr txBox="1"/>
          <p:nvPr/>
        </p:nvSpPr>
        <p:spPr>
          <a:xfrm>
            <a:off x="675650" y="695700"/>
            <a:ext cx="4280100" cy="21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ChainSynchronizer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handleResponseBlocksMessage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   rbm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ResponseBlocksMessage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sort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Slice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rbm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j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int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bool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9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rbm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].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Height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9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rbm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j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].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Height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for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_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b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range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9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rbm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Blocks 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m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&amp;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ChainActionAddBlock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b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go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Chain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Send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8" name="Google Shape;488;p82"/>
          <p:cNvSpPr txBox="1"/>
          <p:nvPr/>
        </p:nvSpPr>
        <p:spPr>
          <a:xfrm>
            <a:off x="675650" y="3036475"/>
            <a:ext cx="7699200" cy="16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unit=Chain err=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"process failed. received future block"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our_height=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105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received_height=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109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unit=Synchronizer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chain lagging event"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our_height=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105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network_height=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109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unit=Synchronizer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response status message"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0x552342cc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unit=Synchronizer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response status message"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0xaad4dae8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unit=Synchronizer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response status message"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0x88a2ef29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unit=Synchronizer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response blocks message"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0x552342cc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unit=Chain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"verification succeeded. new block added"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hash=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0xaa127c98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106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weight=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0x254e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unit=Chain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"verification succeeded. new block added"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hash=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0xbced2ced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107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weight=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0x06f1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unit=Chain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"verification succeeded. new block added"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hash=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0x69de1112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108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weight=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0x19b0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unit=Chain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"verification succeeded. new block added"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hash=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0xa29c1a9d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109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weight=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0x00fc</a:t>
            </a:r>
            <a:endParaRPr sz="1000">
              <a:solidFill>
                <a:srgbClr val="F4B4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83"/>
          <p:cNvSpPr txBox="1"/>
          <p:nvPr>
            <p:ph type="title"/>
          </p:nvPr>
        </p:nvSpPr>
        <p:spPr>
          <a:xfrm>
            <a:off x="571100" y="419725"/>
            <a:ext cx="5405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3000">
                <a:solidFill>
                  <a:schemeClr val="dk1"/>
                </a:solidFill>
              </a:rPr>
              <a:t>하나의 진실로</a:t>
            </a:r>
            <a:br>
              <a:rPr lang="ko"/>
            </a:br>
            <a:r>
              <a:rPr b="0" lang="ko" sz="2000">
                <a:solidFill>
                  <a:srgbClr val="45818E"/>
                </a:solidFill>
              </a:rPr>
              <a:t>두 개의 진실</a:t>
            </a:r>
            <a:endParaRPr/>
          </a:p>
        </p:txBody>
      </p:sp>
      <p:sp>
        <p:nvSpPr>
          <p:cNvPr id="495" name="Google Shape;495;p83"/>
          <p:cNvSpPr txBox="1"/>
          <p:nvPr>
            <p:ph idx="1" type="body"/>
          </p:nvPr>
        </p:nvSpPr>
        <p:spPr>
          <a:xfrm>
            <a:off x="679900" y="1635000"/>
            <a:ext cx="8223300" cy="30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목표: </a:t>
            </a:r>
            <a:r>
              <a:rPr lang="ko" sz="1800"/>
              <a:t>분기(Fork)와 재조정(Re-org)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탈중앙 P2P 블록체인 네트워크의 가장 본질적인 현상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문제</a:t>
            </a:r>
            <a:br>
              <a:rPr lang="ko" sz="1800"/>
            </a:br>
            <a:r>
              <a:rPr lang="ko" sz="1800"/>
              <a:t>1. </a:t>
            </a:r>
            <a:r>
              <a:rPr lang="ko" sz="1800"/>
              <a:t>블록 제안자가 </a:t>
            </a:r>
            <a:r>
              <a:rPr lang="ko" sz="1800"/>
              <a:t>한 명이어도, 여러 이유로 체인 분기가 발생함</a:t>
            </a:r>
            <a:br>
              <a:rPr lang="ko" sz="1800"/>
            </a:br>
            <a:r>
              <a:rPr lang="ko" sz="1800"/>
              <a:t>2. </a:t>
            </a:r>
            <a:r>
              <a:rPr lang="ko" sz="1800"/>
              <a:t>두 갈래의 체인이 네트워크에 존재하게됨</a:t>
            </a:r>
            <a:endParaRPr sz="1600"/>
          </a:p>
        </p:txBody>
      </p:sp>
      <p:pic>
        <p:nvPicPr>
          <p:cNvPr id="496" name="Google Shape;496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7525" y="139325"/>
            <a:ext cx="1757500" cy="14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8"/>
          <p:cNvSpPr txBox="1"/>
          <p:nvPr>
            <p:ph type="title"/>
          </p:nvPr>
        </p:nvSpPr>
        <p:spPr>
          <a:xfrm>
            <a:off x="1478025" y="1358600"/>
            <a:ext cx="4173000" cy="11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ko" sz="3600"/>
              <a:t>동시성에서 살아남기</a:t>
            </a:r>
            <a:endParaRPr sz="3600"/>
          </a:p>
        </p:txBody>
      </p:sp>
      <p:sp>
        <p:nvSpPr>
          <p:cNvPr id="251" name="Google Shape;251;p48"/>
          <p:cNvSpPr txBox="1"/>
          <p:nvPr/>
        </p:nvSpPr>
        <p:spPr>
          <a:xfrm>
            <a:off x="1478025" y="2742250"/>
            <a:ext cx="44826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exend"/>
              <a:buChar char="●"/>
            </a:pPr>
            <a:r>
              <a:rPr lang="ko" sz="1900">
                <a:latin typeface="Lexend"/>
                <a:ea typeface="Lexend"/>
                <a:cs typeface="Lexend"/>
                <a:sym typeface="Lexend"/>
              </a:rPr>
              <a:t>Blockchain network in Golang</a:t>
            </a:r>
            <a:endParaRPr sz="19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Lexend"/>
              <a:ea typeface="Lexend"/>
              <a:cs typeface="Lexend"/>
              <a:sym typeface="Lexen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exend"/>
              <a:buChar char="●"/>
            </a:pPr>
            <a:r>
              <a:rPr lang="ko" sz="1900">
                <a:latin typeface="Lexend"/>
                <a:ea typeface="Lexend"/>
                <a:cs typeface="Lexend"/>
                <a:sym typeface="Lexend"/>
              </a:rPr>
              <a:t>Actor model</a:t>
            </a:r>
            <a:endParaRPr sz="1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84"/>
          <p:cNvSpPr txBox="1"/>
          <p:nvPr>
            <p:ph type="title"/>
          </p:nvPr>
        </p:nvSpPr>
        <p:spPr>
          <a:xfrm>
            <a:off x="571100" y="419725"/>
            <a:ext cx="5405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3000">
                <a:solidFill>
                  <a:schemeClr val="dk1"/>
                </a:solidFill>
              </a:rPr>
              <a:t>하나의 진실로</a:t>
            </a:r>
            <a:br>
              <a:rPr lang="ko"/>
            </a:br>
            <a:r>
              <a:rPr b="0" lang="ko" sz="2000">
                <a:solidFill>
                  <a:srgbClr val="45818E"/>
                </a:solidFill>
              </a:rPr>
              <a:t>두 개의 진실</a:t>
            </a:r>
            <a:endParaRPr/>
          </a:p>
        </p:txBody>
      </p:sp>
      <p:sp>
        <p:nvSpPr>
          <p:cNvPr id="503" name="Google Shape;503;p84"/>
          <p:cNvSpPr txBox="1"/>
          <p:nvPr>
            <p:ph idx="1" type="body"/>
          </p:nvPr>
        </p:nvSpPr>
        <p:spPr>
          <a:xfrm>
            <a:off x="674825" y="3941325"/>
            <a:ext cx="82233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rgbClr val="45818E"/>
                </a:solidFill>
              </a:rPr>
              <a:t>“모든 분기된 체인은 유효한 체인이지만, 하나의 체인만 선택되어야한다.”</a:t>
            </a:r>
            <a:endParaRPr sz="1800"/>
          </a:p>
        </p:txBody>
      </p:sp>
      <p:pic>
        <p:nvPicPr>
          <p:cNvPr id="504" name="Google Shape;504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7525" y="139325"/>
            <a:ext cx="1757500" cy="14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84" title="Chain fork diagr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6325" y="1853350"/>
            <a:ext cx="6552307" cy="200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85"/>
          <p:cNvSpPr txBox="1"/>
          <p:nvPr>
            <p:ph type="title"/>
          </p:nvPr>
        </p:nvSpPr>
        <p:spPr>
          <a:xfrm>
            <a:off x="571100" y="419725"/>
            <a:ext cx="5405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3000">
                <a:solidFill>
                  <a:schemeClr val="dk1"/>
                </a:solidFill>
              </a:rPr>
              <a:t>하나의 진실로</a:t>
            </a:r>
            <a:br>
              <a:rPr lang="ko"/>
            </a:br>
            <a:r>
              <a:rPr b="0" lang="ko" sz="2000">
                <a:solidFill>
                  <a:srgbClr val="45818E"/>
                </a:solidFill>
              </a:rPr>
              <a:t>두 개의 진실</a:t>
            </a:r>
            <a:endParaRPr/>
          </a:p>
        </p:txBody>
      </p:sp>
      <p:pic>
        <p:nvPicPr>
          <p:cNvPr id="512" name="Google Shape;51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7525" y="139325"/>
            <a:ext cx="1757500" cy="149567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85"/>
          <p:cNvSpPr txBox="1"/>
          <p:nvPr>
            <p:ph idx="1" type="body"/>
          </p:nvPr>
        </p:nvSpPr>
        <p:spPr>
          <a:xfrm>
            <a:off x="679900" y="1635000"/>
            <a:ext cx="8223300" cy="30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5818E"/>
                </a:solidFill>
              </a:rPr>
              <a:t>“분기를 막는 것은 불가능하다.”</a:t>
            </a:r>
            <a:endParaRPr sz="1800">
              <a:solidFill>
                <a:srgbClr val="45818E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5818E"/>
              </a:solidFill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해결: ‘가장 긴 체인’이 언제나 진실</a:t>
            </a:r>
            <a:br>
              <a:rPr lang="ko" sz="1800"/>
            </a:br>
            <a:r>
              <a:rPr lang="ko" sz="1800"/>
              <a:t>-&gt; 더 길고 유효한 체인을 발견하면, 기존의 체인을 버리고 긴 체인으로 재구성한다.</a:t>
            </a:r>
            <a:endParaRPr sz="16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86"/>
          <p:cNvSpPr txBox="1"/>
          <p:nvPr>
            <p:ph type="title"/>
          </p:nvPr>
        </p:nvSpPr>
        <p:spPr>
          <a:xfrm>
            <a:off x="571100" y="419725"/>
            <a:ext cx="5405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3000">
                <a:solidFill>
                  <a:schemeClr val="dk1"/>
                </a:solidFill>
              </a:rPr>
              <a:t>하나의 진실로</a:t>
            </a:r>
            <a:br>
              <a:rPr lang="ko"/>
            </a:br>
            <a:r>
              <a:rPr b="0" lang="ko" sz="2000">
                <a:solidFill>
                  <a:srgbClr val="45818E"/>
                </a:solidFill>
              </a:rPr>
              <a:t>두 개의 진실</a:t>
            </a:r>
            <a:endParaRPr/>
          </a:p>
        </p:txBody>
      </p:sp>
      <p:pic>
        <p:nvPicPr>
          <p:cNvPr id="520" name="Google Shape;520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7525" y="139325"/>
            <a:ext cx="1757500" cy="14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86" title="스크린샷 2025-10-21 00034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2575" y="1756725"/>
            <a:ext cx="6791824" cy="27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87"/>
          <p:cNvSpPr txBox="1"/>
          <p:nvPr>
            <p:ph idx="4294967295" type="ctrTitle"/>
          </p:nvPr>
        </p:nvSpPr>
        <p:spPr>
          <a:xfrm>
            <a:off x="193375" y="99475"/>
            <a:ext cx="5617800" cy="456900"/>
          </a:xfrm>
          <a:prstGeom prst="rect">
            <a:avLst/>
          </a:prstGeom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Actor-Based Synchronizer</a:t>
            </a:r>
            <a:endParaRPr/>
          </a:p>
        </p:txBody>
      </p:sp>
      <p:pic>
        <p:nvPicPr>
          <p:cNvPr id="527" name="Google Shape;527;p87" title="Synchronizer Actor Fork Resolve 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225" y="821750"/>
            <a:ext cx="8285527" cy="389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8"/>
          <p:cNvSpPr txBox="1"/>
          <p:nvPr/>
        </p:nvSpPr>
        <p:spPr>
          <a:xfrm>
            <a:off x="218975" y="237675"/>
            <a:ext cx="6834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Phase 1. </a:t>
            </a: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Detect fork, request headers.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33" name="Google Shape;533;p88"/>
          <p:cNvSpPr txBox="1"/>
          <p:nvPr/>
        </p:nvSpPr>
        <p:spPr>
          <a:xfrm>
            <a:off x="896100" y="849700"/>
            <a:ext cx="4281000" cy="29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Server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processGossipMessage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msg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switch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t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msg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Data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.(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case 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_, err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processGossipBlock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msg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if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err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!=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nil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switch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case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errors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Is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err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core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ErrUnknownParent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m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&amp;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SynchronizerActionResolveFork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  From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msg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  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Synchronizer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Send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//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7BAAF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34" name="Google Shape;534;p88"/>
          <p:cNvSpPr txBox="1"/>
          <p:nvPr/>
        </p:nvSpPr>
        <p:spPr>
          <a:xfrm>
            <a:off x="5177100" y="849700"/>
            <a:ext cx="3070800" cy="3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ChainSynchronizer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run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for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select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case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msg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mailBox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handleSyncMessage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msg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   //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ChainSynchronizer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resolveFork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   from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types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Address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b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req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&amp;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RequestHeadersMessage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From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Chain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GetCurrentHeight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Count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32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dm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&amp;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DirectedMessage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To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from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req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outgoingCh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dm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9"/>
          <p:cNvSpPr txBox="1"/>
          <p:nvPr/>
        </p:nvSpPr>
        <p:spPr>
          <a:xfrm>
            <a:off x="218975" y="237675"/>
            <a:ext cx="77703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Phase 2. </a:t>
            </a: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Find fork point, request blocks.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0" name="Google Shape;540;p89"/>
          <p:cNvSpPr txBox="1"/>
          <p:nvPr/>
        </p:nvSpPr>
        <p:spPr>
          <a:xfrm>
            <a:off x="609600" y="795550"/>
            <a:ext cx="3790800" cy="30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Server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processRawMessage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rm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RawMessage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msgType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MessageType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Payload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()[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switch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msgType 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MessageGossipType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processGossipMessage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MessageSyncType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processSyncMessage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MessageConsensusType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processConsensusMessage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Server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processSyncMessage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rm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RawMessage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sm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_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SyncMessageCodec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Decode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Payload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go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Synchronizer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Send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1" name="Google Shape;541;p89"/>
          <p:cNvSpPr txBox="1"/>
          <p:nvPr/>
        </p:nvSpPr>
        <p:spPr>
          <a:xfrm>
            <a:off x="4400400" y="795550"/>
            <a:ext cx="41340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ChainSynchronizer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handleResponseHeadersMessage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   from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types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Address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m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ResponseHeadersMessage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sort headers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for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_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range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Headers 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if !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chain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HasBlockHash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PrevBlockHash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forkPoint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Height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1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break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cm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&amp;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ChainActionRollback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From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Chain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GetCurrentHeight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To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forkPoint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go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Chain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Send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// rollback chain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req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&amp;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RequestBlocksMessage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From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forkPoint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Count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16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dm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&amp;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DirectedMessage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To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from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req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outgoingCh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dm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90"/>
          <p:cNvSpPr txBox="1"/>
          <p:nvPr/>
        </p:nvSpPr>
        <p:spPr>
          <a:xfrm>
            <a:off x="218975" y="237675"/>
            <a:ext cx="69621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Phase 3. </a:t>
            </a: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Rollback and apply new blocks. 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7" name="Google Shape;547;p90"/>
          <p:cNvSpPr txBox="1"/>
          <p:nvPr/>
        </p:nvSpPr>
        <p:spPr>
          <a:xfrm>
            <a:off x="684000" y="660175"/>
            <a:ext cx="4935300" cy="22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ChainSynchronizer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handleResponseBlocksMessage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   rsm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ResponseBlocksMessage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sort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Slice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rsm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j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int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bool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rsm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].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Height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rsm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j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].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Height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for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_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b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range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Blocks 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m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&amp;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ChainActionAddBlock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b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go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Chain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Send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8" name="Google Shape;548;p90"/>
          <p:cNvSpPr txBox="1"/>
          <p:nvPr/>
        </p:nvSpPr>
        <p:spPr>
          <a:xfrm>
            <a:off x="684000" y="2942025"/>
            <a:ext cx="7776000" cy="18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unit=Chain err=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"process failed. received unknown parent block"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our_height=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13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network_height=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14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unit=Synchronizer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fork detected event"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our_height=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13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network_height=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14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unit=Synchronizer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response headers message"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0xbcc49a62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unit=Synchronizer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"fork point detected"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forked-height=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unit=Chain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"rolling back chain"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from=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13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to=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12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unit=Chain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"remove block"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hash=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0xdd1088fc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13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weight=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0x080e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unit=Chain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"remove block"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hash=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0x53cb1be6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12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weight=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0x1b3a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unit=Synchronizer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response blocks message"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0xbcc49a62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unit=Chain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"verification succeeded. new block added"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hash=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0x081b712f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12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weight=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0x1b9c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unit=Chain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"verification succeeded. new block added"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hash=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0x7d63ecda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13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weight=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0x06aa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unit=Chain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"verification succeeded. new block added"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hash=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0x294ddead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14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weight=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0x08b0</a:t>
            </a:r>
            <a:endParaRPr sz="1000">
              <a:solidFill>
                <a:srgbClr val="F4B4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91"/>
          <p:cNvSpPr txBox="1"/>
          <p:nvPr>
            <p:ph type="title"/>
          </p:nvPr>
        </p:nvSpPr>
        <p:spPr>
          <a:xfrm>
            <a:off x="571100" y="419725"/>
            <a:ext cx="5405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3000">
                <a:solidFill>
                  <a:schemeClr val="dk1"/>
                </a:solidFill>
              </a:rPr>
              <a:t>하나의 진실로</a:t>
            </a:r>
            <a:br>
              <a:rPr lang="ko"/>
            </a:br>
            <a:r>
              <a:rPr b="0" lang="ko" sz="2000">
                <a:solidFill>
                  <a:srgbClr val="45818E"/>
                </a:solidFill>
              </a:rPr>
              <a:t>만장일치가 가능할까?</a:t>
            </a:r>
            <a:endParaRPr/>
          </a:p>
        </p:txBody>
      </p:sp>
      <p:sp>
        <p:nvSpPr>
          <p:cNvPr id="555" name="Google Shape;555;p91"/>
          <p:cNvSpPr txBox="1"/>
          <p:nvPr>
            <p:ph idx="1" type="body"/>
          </p:nvPr>
        </p:nvSpPr>
        <p:spPr>
          <a:xfrm>
            <a:off x="679900" y="1635000"/>
            <a:ext cx="8223300" cy="30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목표: PBFT </a:t>
            </a:r>
            <a:r>
              <a:rPr lang="ko" sz="1800"/>
              <a:t>합의 알고리즘 적용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>
                <a:solidFill>
                  <a:schemeClr val="dk1"/>
                </a:solidFill>
              </a:rPr>
              <a:t>Hard-fork를 원천적으로 방지하고, ⅔ 이상의 정직한 Valiator 동의 확보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" sz="1800">
                <a:solidFill>
                  <a:schemeClr val="dk1"/>
                </a:solidFill>
              </a:rPr>
              <a:t>합의 프로세스</a:t>
            </a:r>
            <a:br>
              <a:rPr lang="ko" sz="1800">
                <a:solidFill>
                  <a:schemeClr val="dk1"/>
                </a:solidFill>
              </a:rPr>
            </a:br>
            <a:r>
              <a:rPr lang="ko" sz="1800">
                <a:solidFill>
                  <a:schemeClr val="dk1"/>
                </a:solidFill>
              </a:rPr>
              <a:t>1. Pre-Prepare(제안): “내가 블록을 만들었어. 어때보여?”</a:t>
            </a:r>
            <a:br>
              <a:rPr lang="ko" sz="1800">
                <a:solidFill>
                  <a:schemeClr val="dk1"/>
                </a:solidFill>
              </a:rPr>
            </a:br>
            <a:r>
              <a:rPr lang="ko" sz="1800">
                <a:solidFill>
                  <a:schemeClr val="dk1"/>
                </a:solidFill>
              </a:rPr>
              <a:t>2. Prepare(1차 투표, ⅔+): “괜찮은데? 다른 애들 의견 들어보자”</a:t>
            </a:r>
            <a:br>
              <a:rPr lang="ko" sz="1800">
                <a:solidFill>
                  <a:schemeClr val="dk1"/>
                </a:solidFill>
              </a:rPr>
            </a:br>
            <a:r>
              <a:rPr lang="ko" sz="1800">
                <a:solidFill>
                  <a:schemeClr val="dk1"/>
                </a:solidFill>
              </a:rPr>
              <a:t>3. Commit(최종 확정, ⅔+): “다들 동의했으니 이걸로 결정하자”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556" name="Google Shape;556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8900" y="194975"/>
            <a:ext cx="1336800" cy="134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92"/>
          <p:cNvSpPr txBox="1"/>
          <p:nvPr>
            <p:ph idx="4294967295" type="ctrTitle"/>
          </p:nvPr>
        </p:nvSpPr>
        <p:spPr>
          <a:xfrm>
            <a:off x="193375" y="99475"/>
            <a:ext cx="7902300" cy="456900"/>
          </a:xfrm>
          <a:prstGeom prst="rect">
            <a:avLst/>
          </a:prstGeom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Actor-Based ConsensusEngine</a:t>
            </a:r>
            <a:endParaRPr/>
          </a:p>
        </p:txBody>
      </p:sp>
      <p:pic>
        <p:nvPicPr>
          <p:cNvPr id="562" name="Google Shape;562;p92" title="ConsensusEngine Actor Consensus 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450" y="820350"/>
            <a:ext cx="8317076" cy="387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93"/>
          <p:cNvSpPr txBox="1"/>
          <p:nvPr/>
        </p:nvSpPr>
        <p:spPr>
          <a:xfrm>
            <a:off x="218975" y="237675"/>
            <a:ext cx="6834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Phase 1. </a:t>
            </a: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Receive Pre-Prepare, broadcast Prepare.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8" name="Google Shape;568;p93"/>
          <p:cNvSpPr txBox="1"/>
          <p:nvPr/>
        </p:nvSpPr>
        <p:spPr>
          <a:xfrm>
            <a:off x="1036475" y="1255475"/>
            <a:ext cx="24348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Phase 1: Pre-Prepare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&lt;PRE-PREPARE, v, n, d, m&gt;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message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PbftPrePrepareMessage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uint64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view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1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  // v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uint64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2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// n</a:t>
            </a:r>
            <a:endParaRPr sz="900">
              <a:solidFill>
                <a:srgbClr val="AAAAA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bytes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digest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3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 // d</a:t>
            </a:r>
            <a:endParaRPr sz="900">
              <a:solidFill>
                <a:srgbClr val="AAAAA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bytes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public_key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4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// d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bytes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signature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5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// d</a:t>
            </a:r>
            <a:endParaRPr sz="900">
              <a:solidFill>
                <a:srgbClr val="AAAAA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block.Block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block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6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// m</a:t>
            </a:r>
            <a:endParaRPr sz="900">
              <a:solidFill>
                <a:srgbClr val="AAAAA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9" name="Google Shape;569;p93"/>
          <p:cNvSpPr txBox="1"/>
          <p:nvPr/>
        </p:nvSpPr>
        <p:spPr>
          <a:xfrm>
            <a:off x="3907500" y="1255475"/>
            <a:ext cx="4200000" cy="24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e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PbftConsensusEngine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handlePrePrepareMessage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   ppm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PbftPrePrepareMessage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_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validator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ProcessConsensusMessage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ppm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_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processor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ProcessBlock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ppm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ko" sz="9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e.block = ppm.Block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go 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outgoingCh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ppm 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gossip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_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Hash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pm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NewPbftPrepareMessage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ppm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View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ppm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Sequence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_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validator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Sign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outgoingCh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pm 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gossip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9"/>
          <p:cNvSpPr txBox="1"/>
          <p:nvPr>
            <p:ph idx="1" type="body"/>
          </p:nvPr>
        </p:nvSpPr>
        <p:spPr>
          <a:xfrm>
            <a:off x="663775" y="1609700"/>
            <a:ext cx="8239200" cy="30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ko" sz="1800"/>
              <a:t>탈중앙화된 블록체인 네트워크는 동시성 문제의 집합체</a:t>
            </a:r>
            <a:endParaRPr sz="1800"/>
          </a:p>
          <a:p>
            <a:pPr indent="-3429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동시에 새로운 연결을 만들고 해제하며 (Node, Peer)</a:t>
            </a:r>
            <a:endParaRPr sz="1800"/>
          </a:p>
          <a:p>
            <a:pPr indent="-3429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>
                <a:solidFill>
                  <a:schemeClr val="dk1"/>
                </a:solidFill>
              </a:rPr>
              <a:t>동시에 메시지를 주고받고 (Gossip, Broadcast)</a:t>
            </a:r>
            <a:endParaRPr sz="1800"/>
          </a:p>
          <a:p>
            <a:pPr indent="-3429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동시에 동일한 상태를 공유하며 (Synchronize)</a:t>
            </a:r>
            <a:endParaRPr sz="1800"/>
          </a:p>
          <a:p>
            <a:pPr indent="-342900" lvl="0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동시에 하나의 진실에 합의한다 (Consensus)</a:t>
            </a:r>
            <a:endParaRPr sz="1800"/>
          </a:p>
        </p:txBody>
      </p:sp>
      <p:pic>
        <p:nvPicPr>
          <p:cNvPr id="257" name="Google Shape;25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9"/>
          <p:cNvSpPr txBox="1"/>
          <p:nvPr>
            <p:ph type="title"/>
          </p:nvPr>
        </p:nvSpPr>
        <p:spPr>
          <a:xfrm>
            <a:off x="489500" y="594125"/>
            <a:ext cx="75591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/>
              <a:t>Blockchain network in Golang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94"/>
          <p:cNvSpPr txBox="1"/>
          <p:nvPr/>
        </p:nvSpPr>
        <p:spPr>
          <a:xfrm>
            <a:off x="218975" y="237675"/>
            <a:ext cx="6834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Phase 2. </a:t>
            </a: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Collect Prepare Votes, broadcast Commit. 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5" name="Google Shape;575;p94"/>
          <p:cNvSpPr txBox="1"/>
          <p:nvPr/>
        </p:nvSpPr>
        <p:spPr>
          <a:xfrm>
            <a:off x="919850" y="1001850"/>
            <a:ext cx="2221800" cy="15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Phase 2: Prepare-Vote 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&lt;PREPARE, v, n, d, m&gt;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message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PbftPrepareMessage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uint64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view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1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 // v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uint64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2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// n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bytes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digest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3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// d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bytes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public_key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4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// d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bytes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signature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5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// d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bytes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block_hash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6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// m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6" name="Google Shape;576;p94"/>
          <p:cNvSpPr txBox="1"/>
          <p:nvPr/>
        </p:nvSpPr>
        <p:spPr>
          <a:xfrm>
            <a:off x="3811150" y="1001850"/>
            <a:ext cx="4413000" cy="3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e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PbftConsensusEngine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handlePrepareMessage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   pm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PbftPrepareMessage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_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validator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ProcessConsensusMessage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_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Hash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if !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BlockHash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Equal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return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go 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outgoingCh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pm 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gossip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}(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from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PublicKey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Address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prepareVotes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Put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if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prepareVotes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Len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&gt;=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quorum 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cm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NewPbftCommitMessage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View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Sequence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_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validator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Sign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outgoingCh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cm 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gossip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5"/>
          <p:cNvSpPr txBox="1"/>
          <p:nvPr/>
        </p:nvSpPr>
        <p:spPr>
          <a:xfrm>
            <a:off x="218975" y="237675"/>
            <a:ext cx="6834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Phase 3. </a:t>
            </a: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Collect Commit votes, seal and finalize block.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2" name="Google Shape;582;p95"/>
          <p:cNvSpPr txBox="1"/>
          <p:nvPr/>
        </p:nvSpPr>
        <p:spPr>
          <a:xfrm>
            <a:off x="1170863" y="925750"/>
            <a:ext cx="2221800" cy="15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Phase 3: Commit-Vote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&lt;COMMIT, v, n, d, m&gt;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message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PbftCommitMessage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uint64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view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1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 // v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uint64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2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// n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bytes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digest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3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// d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bytes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public_key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4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// d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bytes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signature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5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// d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bytes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block_hash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6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// m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AAAAA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3" name="Google Shape;583;p95"/>
          <p:cNvSpPr txBox="1"/>
          <p:nvPr/>
        </p:nvSpPr>
        <p:spPr>
          <a:xfrm>
            <a:off x="4138238" y="925750"/>
            <a:ext cx="3834900" cy="3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e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PbftConsensusEngine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handleCommitMessage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   cm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PbftCommitMessage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_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validator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ProcessConsensusMessage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_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Hash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if !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BlockHash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Equal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return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go 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outgoingCh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cm 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gossip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from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PublicKey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Address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commitVotes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Put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cm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if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commitVotes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Len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&gt;=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quorum 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_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Seal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m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&amp;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ChainActionAddBlock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go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Chain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Send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finalize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7BAAF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6"/>
          <p:cNvSpPr txBox="1"/>
          <p:nvPr/>
        </p:nvSpPr>
        <p:spPr>
          <a:xfrm>
            <a:off x="218975" y="237675"/>
            <a:ext cx="16833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Total Process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9" name="Google Shape;589;p96"/>
          <p:cNvSpPr txBox="1"/>
          <p:nvPr/>
        </p:nvSpPr>
        <p:spPr>
          <a:xfrm>
            <a:off x="441325" y="838700"/>
            <a:ext cx="8349300" cy="3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Proposal (Pre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Prepare)  →  Prepare Votes (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...)  →  </a:t>
            </a:r>
            <a:r>
              <a:rPr lang="ko" sz="9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Commit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Votes (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...)  →  Seal &amp; Finalize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↓                          ↓                          ↓                         ↓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Pre-prepared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→     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Prepared 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→   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Committed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→   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Finalized</a:t>
            </a:r>
            <a:endParaRPr sz="900">
              <a:solidFill>
                <a:srgbClr val="7BAAF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unit=Server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proposal message"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proposal_height=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unit=ConsensusEngine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"start consensus engine"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state=Idle view=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000">
              <a:solidFill>
                <a:srgbClr val="F4B4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unit=ConsensusEngine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pre-prepare vote"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address=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0x9d7ccf3a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view=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000">
              <a:solidFill>
                <a:srgbClr val="F4B4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unit=ConsensusEngine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"changed state"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10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state=PrePrepared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view=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unit=ConsensusEngine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prepare vote"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address=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0x8564766e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vote_count=(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 view=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unit=ConsensusEngine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prepare vote"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address=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0xa04889c4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vote_count=(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 view=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// ...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unit=ConsensusEngine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prepare vote"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address=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0x2536739a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vote_count=(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 view=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unit=ConsensusEngine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"changed state"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10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state=Prepared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view=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unit=ConsensusEngine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commit vote"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address=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0xa04889c4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vote_count=(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 view=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unit=ConsensusEngine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commit vote"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address=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0x4ff64aeb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vote_count=(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 view=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// ...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unit=ConsensusEngine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commit vote"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address=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0x43db764b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vote_count=(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 view=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unit=ConsensusEngine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"changed state"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10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state=Committed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view=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unit=ConsensusEngine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"block committed and sealed"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proposal_height=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unit=Chain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"verification succeeded. new block added"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hash=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0xb01bd3f6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weight=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0x05f3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unit=ConsensusEngine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"finalized consensus"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10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state=Finalized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view=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000">
              <a:solidFill>
                <a:srgbClr val="F4B4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97"/>
          <p:cNvSpPr txBox="1"/>
          <p:nvPr>
            <p:ph type="title"/>
          </p:nvPr>
        </p:nvSpPr>
        <p:spPr>
          <a:xfrm>
            <a:off x="1478025" y="1319462"/>
            <a:ext cx="6022200" cy="13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ko" sz="4000"/>
              <a:t>에필로그</a:t>
            </a:r>
            <a:endParaRPr sz="4000"/>
          </a:p>
        </p:txBody>
      </p:sp>
      <p:sp>
        <p:nvSpPr>
          <p:cNvPr id="595" name="Google Shape;595;p97"/>
          <p:cNvSpPr txBox="1"/>
          <p:nvPr/>
        </p:nvSpPr>
        <p:spPr>
          <a:xfrm>
            <a:off x="1478025" y="2774325"/>
            <a:ext cx="45450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exend"/>
              <a:buChar char="●"/>
            </a:pPr>
            <a:r>
              <a:rPr lang="ko" sz="1900">
                <a:latin typeface="Lexend"/>
                <a:ea typeface="Lexend"/>
                <a:cs typeface="Lexend"/>
                <a:sym typeface="Lexend"/>
              </a:rPr>
              <a:t>맨 땅에 헤딩하며 배운 것</a:t>
            </a:r>
            <a:endParaRPr sz="1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98"/>
          <p:cNvSpPr txBox="1"/>
          <p:nvPr>
            <p:ph type="title"/>
          </p:nvPr>
        </p:nvSpPr>
        <p:spPr>
          <a:xfrm>
            <a:off x="2458200" y="2490275"/>
            <a:ext cx="42276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2200"/>
              <a:t>“</a:t>
            </a:r>
            <a:r>
              <a:rPr lang="ko" sz="2200"/>
              <a:t>고루틴은 주요 관리 대상이다.</a:t>
            </a:r>
            <a:r>
              <a:rPr lang="ko" sz="2200"/>
              <a:t>”</a:t>
            </a:r>
            <a:endParaRPr sz="22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99"/>
          <p:cNvSpPr txBox="1"/>
          <p:nvPr>
            <p:ph type="title"/>
          </p:nvPr>
        </p:nvSpPr>
        <p:spPr>
          <a:xfrm>
            <a:off x="2489250" y="2506300"/>
            <a:ext cx="41655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2200"/>
              <a:t>“</a:t>
            </a:r>
            <a:r>
              <a:rPr lang="ko" sz="2200"/>
              <a:t>맨 땅은 생각보다 단단했다.</a:t>
            </a:r>
            <a:r>
              <a:rPr lang="ko" sz="2200"/>
              <a:t>”</a:t>
            </a:r>
            <a:endParaRPr sz="22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100"/>
          <p:cNvSpPr txBox="1"/>
          <p:nvPr>
            <p:ph type="title"/>
          </p:nvPr>
        </p:nvSpPr>
        <p:spPr>
          <a:xfrm>
            <a:off x="1671750" y="2490275"/>
            <a:ext cx="58005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2200"/>
              <a:t>“신뢰를 직접 구현하며 배운 성장의 기록입니다.”</a:t>
            </a:r>
            <a:endParaRPr sz="22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01"/>
          <p:cNvSpPr txBox="1"/>
          <p:nvPr>
            <p:ph type="title"/>
          </p:nvPr>
        </p:nvSpPr>
        <p:spPr>
          <a:xfrm>
            <a:off x="1640164" y="1942463"/>
            <a:ext cx="56658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ko"/>
              <a:t>Thank you!</a:t>
            </a:r>
            <a:endParaRPr/>
          </a:p>
        </p:txBody>
      </p:sp>
      <p:sp>
        <p:nvSpPr>
          <p:cNvPr id="619" name="Google Shape;619;p101"/>
          <p:cNvSpPr txBox="1"/>
          <p:nvPr/>
        </p:nvSpPr>
        <p:spPr>
          <a:xfrm>
            <a:off x="5270300" y="4179725"/>
            <a:ext cx="3596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email: </a:t>
            </a:r>
            <a:r>
              <a:rPr lang="ko" sz="18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3"/>
              </a:rPr>
              <a:t>kyubin2892@gmail.com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github: </a:t>
            </a:r>
            <a:r>
              <a:rPr lang="ko" sz="1800" u="sng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github.com/andantan</a:t>
            </a:r>
            <a:r>
              <a:rPr lang="ko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0"/>
          <p:cNvSpPr txBox="1"/>
          <p:nvPr/>
        </p:nvSpPr>
        <p:spPr>
          <a:xfrm>
            <a:off x="3702950" y="287040"/>
            <a:ext cx="48492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panic: close of closed channel</a:t>
            </a:r>
            <a:endParaRPr sz="1000">
              <a:solidFill>
                <a:srgbClr val="FF8A6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goroutine 29 [running]: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github.com/bc-mod-network/network.(Peer).Close(...)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panic: send on closed channel</a:t>
            </a:r>
            <a:endParaRPr sz="1000">
              <a:solidFill>
                <a:srgbClr val="FF8A6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goroutine 125 [running]: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github.com/</a:t>
            </a: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bc-mod-network</a:t>
            </a: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/network</a:t>
            </a: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.(Peer)</a:t>
            </a: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.Send(...)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64" name="Google Shape;264;p50" title="[Gopher] 패닉.png"/>
          <p:cNvPicPr preferRelativeResize="0"/>
          <p:nvPr/>
        </p:nvPicPr>
        <p:blipFill rotWithShape="1">
          <a:blip r:embed="rId3">
            <a:alphaModFix/>
          </a:blip>
          <a:srcRect b="10847" l="0" r="0" t="7652"/>
          <a:stretch/>
        </p:blipFill>
        <p:spPr>
          <a:xfrm>
            <a:off x="974125" y="598560"/>
            <a:ext cx="1836025" cy="1496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Google Shape;265;p50"/>
          <p:cNvCxnSpPr/>
          <p:nvPr/>
        </p:nvCxnSpPr>
        <p:spPr>
          <a:xfrm flipH="1" rot="10800000">
            <a:off x="456550" y="2333415"/>
            <a:ext cx="8151600" cy="30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" name="Google Shape;266;p50"/>
          <p:cNvSpPr txBox="1"/>
          <p:nvPr/>
        </p:nvSpPr>
        <p:spPr>
          <a:xfrm>
            <a:off x="3702950" y="2495865"/>
            <a:ext cx="47733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==================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u="sng">
                <a:solidFill>
                  <a:srgbClr val="FFD966"/>
                </a:solidFill>
                <a:latin typeface="Roboto Mono"/>
                <a:ea typeface="Roboto Mono"/>
                <a:cs typeface="Roboto Mono"/>
                <a:sym typeface="Roboto Mono"/>
              </a:rPr>
              <a:t>WARNING: DATA RACE</a:t>
            </a:r>
            <a:endParaRPr sz="1000" u="sng">
              <a:solidFill>
                <a:srgbClr val="FFD9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==================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8A6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Write</a:t>
            </a: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at 0x... by goroutine 54: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runtime.closechan()</a:t>
            </a:r>
            <a:endParaRPr sz="1000">
              <a:solidFill>
                <a:srgbClr val="FF8A6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...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(ConsensusEngine).StopEngine()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8A6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Previous read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at 0x... by goroutine 762: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runtime.chansend()</a:t>
            </a:r>
            <a:endParaRPr sz="1000">
              <a:solidFill>
                <a:srgbClr val="FF8A6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...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(ConsensusEngine).</a:t>
            </a: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HandleMessage()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67" name="Google Shape;267;p50" title="[Gopher] DATA RACE BLACK BACKGROUND.png"/>
          <p:cNvPicPr preferRelativeResize="0"/>
          <p:nvPr/>
        </p:nvPicPr>
        <p:blipFill rotWithShape="1">
          <a:blip r:embed="rId4">
            <a:alphaModFix/>
          </a:blip>
          <a:srcRect b="13267" l="10784" r="9743" t="15970"/>
          <a:stretch/>
        </p:blipFill>
        <p:spPr>
          <a:xfrm>
            <a:off x="974125" y="3006475"/>
            <a:ext cx="1836024" cy="1634703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50"/>
          <p:cNvSpPr txBox="1"/>
          <p:nvPr/>
        </p:nvSpPr>
        <p:spPr>
          <a:xfrm>
            <a:off x="1510586" y="253625"/>
            <a:ext cx="8139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runtime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69" name="Google Shape;269;p50"/>
          <p:cNvSpPr txBox="1"/>
          <p:nvPr/>
        </p:nvSpPr>
        <p:spPr>
          <a:xfrm>
            <a:off x="1461025" y="2697075"/>
            <a:ext cx="10647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test -race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1"/>
          <p:cNvSpPr txBox="1"/>
          <p:nvPr>
            <p:ph idx="1" type="body"/>
          </p:nvPr>
        </p:nvSpPr>
        <p:spPr>
          <a:xfrm>
            <a:off x="1096400" y="1625825"/>
            <a:ext cx="7384800" cy="30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800"/>
              <a:t>강력한 Goroutine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But, Race condition으로 Mutex 지옥에 빠지거나, Deadlock 발생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But, Channel 관리가 복잡해지며, Panic 발생</a:t>
            </a:r>
            <a:endParaRPr sz="18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2000">
                <a:solidFill>
                  <a:schemeClr val="accent1"/>
                </a:solidFill>
              </a:rPr>
              <a:t>“Goroutine도 관리의 대상이다.”</a:t>
            </a:r>
            <a:endParaRPr sz="2000"/>
          </a:p>
        </p:txBody>
      </p:sp>
      <p:pic>
        <p:nvPicPr>
          <p:cNvPr id="275" name="Google Shape;27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51"/>
          <p:cNvSpPr txBox="1"/>
          <p:nvPr>
            <p:ph type="title"/>
          </p:nvPr>
        </p:nvSpPr>
        <p:spPr>
          <a:xfrm>
            <a:off x="489500" y="594125"/>
            <a:ext cx="75591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/>
              <a:t>Blockchain network in Golang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2"/>
          <p:cNvSpPr txBox="1"/>
          <p:nvPr>
            <p:ph idx="1" type="body"/>
          </p:nvPr>
        </p:nvSpPr>
        <p:spPr>
          <a:xfrm>
            <a:off x="649950" y="1647600"/>
            <a:ext cx="82611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모든 동시성 작업을 </a:t>
            </a:r>
            <a:r>
              <a:rPr lang="ko" sz="1800">
                <a:solidFill>
                  <a:srgbClr val="F06292"/>
                </a:solidFill>
              </a:rPr>
              <a:t>Actor</a:t>
            </a:r>
            <a:r>
              <a:rPr lang="ko" sz="1800">
                <a:solidFill>
                  <a:schemeClr val="dk2"/>
                </a:solidFill>
              </a:rPr>
              <a:t>로 격리</a:t>
            </a:r>
            <a:r>
              <a:rPr lang="ko" sz="1800">
                <a:solidFill>
                  <a:schemeClr val="dk2"/>
                </a:solidFill>
              </a:rPr>
              <a:t>하고, </a:t>
            </a:r>
            <a:r>
              <a:rPr lang="ko" sz="1800">
                <a:solidFill>
                  <a:schemeClr val="dk2"/>
                </a:solidFill>
              </a:rPr>
              <a:t>오직 </a:t>
            </a:r>
            <a:r>
              <a:rPr lang="ko" sz="1800">
                <a:solidFill>
                  <a:srgbClr val="F06292"/>
                </a:solidFill>
              </a:rPr>
              <a:t>MailBox</a:t>
            </a:r>
            <a:r>
              <a:rPr lang="ko" sz="1800">
                <a:solidFill>
                  <a:schemeClr val="dk2"/>
                </a:solidFill>
              </a:rPr>
              <a:t>를 통해서만 메시지를 주고받으며 동작하는 모델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ko" sz="1800">
                <a:solidFill>
                  <a:schemeClr val="dk2"/>
                </a:solidFill>
              </a:rPr>
              <a:t>Actor = Goroutine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ko" sz="1800">
                <a:solidFill>
                  <a:schemeClr val="dk2"/>
                </a:solidFill>
              </a:rPr>
              <a:t>MailBox = Channel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ko" sz="1800">
                <a:solidFill>
                  <a:schemeClr val="dk2"/>
                </a:solidFill>
              </a:rPr>
              <a:t>모든 Actor는 독립적이며, 메시지를 통해서만 제어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82" name="Google Shape;28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52"/>
          <p:cNvSpPr txBox="1"/>
          <p:nvPr>
            <p:ph type="title"/>
          </p:nvPr>
        </p:nvSpPr>
        <p:spPr>
          <a:xfrm>
            <a:off x="489500" y="594125"/>
            <a:ext cx="75591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/>
              <a:t>Actor model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3"/>
          <p:cNvSpPr txBox="1"/>
          <p:nvPr>
            <p:ph type="title"/>
          </p:nvPr>
        </p:nvSpPr>
        <p:spPr>
          <a:xfrm>
            <a:off x="394110" y="299675"/>
            <a:ext cx="67515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/>
              <a:t>Actor model</a:t>
            </a:r>
            <a:endParaRPr/>
          </a:p>
        </p:txBody>
      </p:sp>
      <p:pic>
        <p:nvPicPr>
          <p:cNvPr id="289" name="Google Shape;289;p53" title="[Gopher] Actor Diagram 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3275"/>
            <a:ext cx="8839198" cy="3393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olang Korea Theme">
  <a:themeElements>
    <a:clrScheme name="Office">
      <a:dk1>
        <a:srgbClr val="000000"/>
      </a:dk1>
      <a:lt1>
        <a:srgbClr val="FFFFFF"/>
      </a:lt1>
      <a:dk2>
        <a:srgbClr val="1A1B1B"/>
      </a:dk2>
      <a:lt2>
        <a:srgbClr val="ECECEC"/>
      </a:lt2>
      <a:accent1>
        <a:srgbClr val="396D77"/>
      </a:accent1>
      <a:accent2>
        <a:srgbClr val="007DAA"/>
      </a:accent2>
      <a:accent3>
        <a:srgbClr val="BE4848"/>
      </a:accent3>
      <a:accent4>
        <a:srgbClr val="44A880"/>
      </a:accent4>
      <a:accent5>
        <a:srgbClr val="D57E36"/>
      </a:accent5>
      <a:accent6>
        <a:srgbClr val="5C5CA5"/>
      </a:accent6>
      <a:hlink>
        <a:srgbClr val="396D77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olang Korea Theme">
  <a:themeElements>
    <a:clrScheme name="Office">
      <a:dk1>
        <a:srgbClr val="000000"/>
      </a:dk1>
      <a:lt1>
        <a:srgbClr val="FFFFFF"/>
      </a:lt1>
      <a:dk2>
        <a:srgbClr val="1A1B1B"/>
      </a:dk2>
      <a:lt2>
        <a:srgbClr val="ECECEC"/>
      </a:lt2>
      <a:accent1>
        <a:srgbClr val="396D77"/>
      </a:accent1>
      <a:accent2>
        <a:srgbClr val="007DAA"/>
      </a:accent2>
      <a:accent3>
        <a:srgbClr val="BE4848"/>
      </a:accent3>
      <a:accent4>
        <a:srgbClr val="44A880"/>
      </a:accent4>
      <a:accent5>
        <a:srgbClr val="D57E36"/>
      </a:accent5>
      <a:accent6>
        <a:srgbClr val="5C5CA5"/>
      </a:accent6>
      <a:hlink>
        <a:srgbClr val="396D77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